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3"/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3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2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5.xml"/><Relationship Id="rId77" Type="http://schemas.openxmlformats.org/officeDocument/2006/relationships/font" Target="fonts/OpenSans-italic.fntdata"/><Relationship Id="rId32" Type="http://schemas.openxmlformats.org/officeDocument/2006/relationships/slide" Target="slides/slide24.xml"/><Relationship Id="rId76" Type="http://schemas.openxmlformats.org/officeDocument/2006/relationships/font" Target="fonts/OpenSans-bold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schemas.openxmlformats.org/officeDocument/2006/relationships/font" Target="fonts/OpenSans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4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3.xml"/><Relationship Id="rId65" Type="http://schemas.openxmlformats.org/officeDocument/2006/relationships/font" Target="fonts/Raleway-italic.fntdata"/><Relationship Id="rId24" Type="http://schemas.openxmlformats.org/officeDocument/2006/relationships/slide" Target="slides/slide16.xml"/><Relationship Id="rId68" Type="http://schemas.openxmlformats.org/officeDocument/2006/relationships/font" Target="fonts/Lato-bold.fntdata"/><Relationship Id="rId23" Type="http://schemas.openxmlformats.org/officeDocument/2006/relationships/slide" Target="slides/slide15.xml"/><Relationship Id="rId67" Type="http://schemas.openxmlformats.org/officeDocument/2006/relationships/font" Target="fonts/La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La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ditullio.fr/2016/01/04/hadoop-basics-total-order-sorting-mapreduce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l.acm.org/doi/abs/10.1145/1935826.1935907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a99152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a99152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2021: 4 minutes too long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2022: 2 minutes too long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2023: 5 minutes too long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4238ec56_2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94238ec56_2_6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1% of 1M servers (w/ 1 HDD each) = 10k HDDs per year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Inconsistent HW: e.g., </a:t>
            </a:r>
            <a:r>
              <a:rPr lang="en"/>
              <a:t>heterogeneous</a:t>
            </a:r>
            <a:r>
              <a:rPr lang="en"/>
              <a:t> hardware, some new, some old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Variable network latency: e.g., some connections span longer distances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External loads: cluster shared among many applications; e.g., Gmail + serving search results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4238ec56_4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94238ec56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94238ec56_4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4238ec56_4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94238ec56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94238ec56_4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4238ec56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Let’s start with a typical task that you do all the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Let’s first look at how you do this if the data is small and fits easily on your laptop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Ask: How would you compute this mapping in Python?</a:t>
            </a:r>
            <a:endParaRPr/>
          </a:p>
        </p:txBody>
      </p:sp>
      <p:sp>
        <p:nvSpPr>
          <p:cNvPr id="421" name="Google Shape;421;g194238ec56_4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94238ec56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94238ec56_4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94238ec56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94238ec56_4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94238ec56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94238ec56_4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4238ec56_4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94238ec56_4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52e564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4652e5641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94238ec56_4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Say 1 TB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Sequentially reading data alone would take about 3 hours (if you’re lucky)</a:t>
            </a:r>
            <a:endParaRPr/>
          </a:p>
        </p:txBody>
      </p:sp>
      <p:sp>
        <p:nvSpPr>
          <p:cNvPr id="468" name="Google Shape;468;g194238ec56_4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a991527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a991527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94238ec56_4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94238ec56_4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stab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problem here?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[CLICK] Not using all our machines in second phase, but just one → bottleneck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URLs instead of words → maybe too many to fit onto one machine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94238ec56_4_1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94238ec56_4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94238ec56_4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94238ec56_4_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94238ec56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94238ec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94238ec56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94238ec56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94238ec5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creates a key/value pair per element of input file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Reduce: all key/value pairs w/ same key are sent to same machine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 come from functional programming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algorithms can be phrased within MR framework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 exercise!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194238ec56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94238ec56_4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the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previous slides manually is an absolute nightmare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Because of the two main factors that make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hard: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halting test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g194238ec56_4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aa991527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aa991527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Also chief architect of TensorFlow, Gemini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Coffee machine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0a30cfb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0a30cfb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Who’s the man in the middle, next to Yours Truly?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94238ec56_4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194238ec56_4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g194238ec56_4_5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4238ec56_4_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194238ec56_4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g194238ec56_4_6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aa991527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aa991527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(breaking tasks up) can be cumbersome, which is why I put “All” in quotation marks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652e564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652e564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aa9915270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2aa9915270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2" name="Google Shape;852;g2aa991527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Also, imagine that you have 1 billion users and 10 billion page loads per day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Files are terabytes large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aa9915270_0_2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g2aa9915270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8" name="Google Shape;878;g2aa991527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Already MUCH less than what it would be if you’d have to write code from scratch!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aa9915270_0_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2aa9915270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6" name="Google Shape;886;g2aa991527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Closely</a:t>
            </a:r>
            <a:r>
              <a:rPr lang="en"/>
              <a:t> mirrors conceptual flowchart, much more so than MapReduce code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(no need to understand code in detail at this point; just get an impression of how different it is from raw MR code)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aa9915270_0_2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2aa9915270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7" name="Google Shape;897;g2aa991527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Staircase in BC building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a5fcf01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a5fcf01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aa9915270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2aa9915270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0" name="Google Shape;920;g2aa991527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key data structure of Spark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aa9915270_0_3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2aa9915270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9" name="Google Shape;929;g2aa991527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 run multiple jobs in parallel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Executors == machines, usually each w/ multiple CPUs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Tasks </a:t>
            </a:r>
            <a:r>
              <a:rPr lang="en"/>
              <a:t>==</a:t>
            </a:r>
            <a:r>
              <a:rPr lang="en"/>
              <a:t> parts of a job (one task per chunk)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task done by one CPU; can execute multiple</a:t>
            </a:r>
            <a:r>
              <a:rPr lang="en">
                <a:solidFill>
                  <a:schemeClr val="dk1"/>
                </a:solidFill>
              </a:rPr>
              <a:t> (but not necessarily all)</a:t>
            </a:r>
            <a:r>
              <a:rPr lang="en"/>
              <a:t> tasks in parallel on the same executor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aa9915270_0_3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aa9915270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Google Shape;943;g2aa991527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aa9915270_0_3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2aa9915270_0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2" name="Google Shape;952;g2aa991527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aa9915270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2aa9915270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1" name="Google Shape;961;g2aa991527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{1,2,3}</a:t>
            </a:r>
            <a:r>
              <a:rPr lang="en"/>
              <a:t>: simplified notation for RDD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“{}” to emphasize set character: by default, RDDs are unordered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4238ec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4238ec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aa9915270_0_3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2aa9915270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9" name="Google Shape;969;g2aa991527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b015ce2cab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b015ce2cab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b015ce2c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sample(): Why can’t you specify an absolute number (rather than a relative fraction) of required samples?</a:t>
            </a:r>
            <a:br>
              <a:rPr lang="en"/>
            </a:br>
            <a:r>
              <a:rPr lang="en"/>
              <a:t>(A) Because you rarely need a fixed absolute number of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(B) Because of the central limit theorem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 Because drawing an absolute number of samples would require cross-machine coördination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aa9915270_0_3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2aa9915270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0" name="Google Shape;990;g2aa991527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reduceByKey = groupByKey, plus extra processing done within each group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reduceByKey: properties that func must have? (hint: RDDs are unordered)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ommutative, a</a:t>
            </a:r>
            <a:r>
              <a:rPr lang="en"/>
              <a:t>ssociative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Counterexamples: minus, divided, matrix mult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aa9915270_0_3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2aa9915270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8" name="Google Shape;998;g2aa991527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Take-home task: try to come up with an implementation of sortByKey() in MapReduce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sampling!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http://blog.ditullio.fr/2016/01/04/hadoop-basics-total-order-sorting-mapreduce/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aa9915270_0_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2aa9915270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6" name="Google Shape;1006;g2aa991527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turn the page from transformations to actions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take(): “first” in quotation marks because not guaranteed to be smallest elements across entire distributed dataset (but also not random)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Until you call such an action, no </a:t>
            </a:r>
            <a:r>
              <a:rPr lang="en"/>
              <a:t>actual data processing happens!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aa9915270_0_3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g2aa9915270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4" name="Google Shape;1014;g2aa991527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Same executor (i.e., machine) generally processes many partitions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read only?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aa9915270_0_3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2aa9915270_0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2" name="Google Shape;1022;g2aa991527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Why is adding in parallel not a problem?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Properties of f? Commutative, associative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not readable?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read only after an action was executed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aa9915270_0_3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2aa9915270_0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0" name="Google Shape;1030;g2aa991527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Recall: collect() is an action, i.e., it triggers transformations to be executed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Classic tradeoff: computation time vs. memory space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“Is persist() a transformation or an action?”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aa9915270_0_4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2aa9915270_0_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2" name="Google Shape;1042;g2aa991527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aa9915270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2aa9915270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1" name="Google Shape;1051;g2aa991527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4238ec56_4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94238ec56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few TB of RAM ok, but not more (p.t.o.)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94238ec56_4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94238ec56_2_1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194238ec56_2_13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94238ec56_2_1400:notes"/>
          <p:cNvSpPr/>
          <p:nvPr>
            <p:ph idx="2" type="sldImg"/>
          </p:nvPr>
        </p:nvSpPr>
        <p:spPr>
          <a:xfrm>
            <a:off x="381175" y="685800"/>
            <a:ext cx="60963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194238ec56_2_14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remind you of scikit-learn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aa9915270_0_4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2aa9915270_0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3" name="Google Shape;1073;g2aa9915270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Paradoxical: to feel the Spark, you need a thick skin (like an elephant)...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652e564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652e564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aa9915270_0_5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2aa9915270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9" name="Google Shape;1089;g2aa9915270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4238ec56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2016: 60 trillion webpages (100k 1-TB hard-drives)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Google: Had to add a zero when updating slides every year -- so I just stopped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$5M for Google’s HDDs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over 3 years to read all of Google’s Web index sequentially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FB: 1 week to read the data produced in 1 day</a:t>
            </a:r>
            <a:endParaRPr/>
          </a:p>
        </p:txBody>
      </p:sp>
      <p:sp>
        <p:nvSpPr>
          <p:cNvPr id="361" name="Google Shape;361;g194238ec56_4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4238ec56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Before we go into how we could distribute: devil’s advocate: do you even need so much data?</a:t>
            </a:r>
            <a:endParaRPr/>
          </a:p>
        </p:txBody>
      </p:sp>
      <p:sp>
        <p:nvSpPr>
          <p:cNvPr id="369" name="Google Shape;369;g194238ec56_4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4238ec56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94238ec56_2_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E.g., search queries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linear on log-log → power law!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To see the long tail, you need a lot of data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Explain: Google’s dominance in the tail of rare queries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Plot source: Yahoo! </a:t>
            </a:r>
            <a:r>
              <a:rPr lang="en" sz="1100" u="sng">
                <a:solidFill>
                  <a:schemeClr val="hlink"/>
                </a:solidFill>
                <a:hlinkClick r:id="rId2"/>
              </a:rPr>
              <a:t>https://dl.acm.org/doi/abs/10.1145/1935826.1935907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Distribution computed based on a sample of ~6m query instances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NB: numbers (59%, etc.) are not extracted from the plot, from another (now </a:t>
            </a:r>
            <a:r>
              <a:rPr lang="en" sz="1100">
                <a:solidFill>
                  <a:schemeClr val="dk1"/>
                </a:solidFill>
              </a:rPr>
              <a:t>unknown…) source on the Web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4238ec56_2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94238ec56_2_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Ok, so for many use cases we actually need to store all that data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Next, let’s look at how we can do that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Tradeoff: simple hardware, complex software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09600" y="4683919"/>
            <a:ext cx="19812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2895600" y="4686300"/>
            <a:ext cx="32004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685800" y="1583342"/>
            <a:ext cx="7772400" cy="11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553200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Font typeface="Noto Sans Symbols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Font typeface="Noto Sans Symbols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457200" y="1200150"/>
            <a:ext cx="3994500" cy="37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4692273" y="1200150"/>
            <a:ext cx="3994500" cy="37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457200" y="4406309"/>
            <a:ext cx="8229600" cy="51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ctrTitle"/>
          </p:nvPr>
        </p:nvSpPr>
        <p:spPr>
          <a:xfrm>
            <a:off x="685800" y="628650"/>
            <a:ext cx="777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762000" y="1888331"/>
            <a:ext cx="6400800" cy="511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00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Merriweather Sans"/>
              <a:buChar char="»"/>
              <a:defRPr b="0" i="0" sz="27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0" y="-1191"/>
            <a:ext cx="9339263" cy="91440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" rotWithShape="0" dir="5400000" dist="23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>
            <p:ph type="ctrTitle"/>
          </p:nvPr>
        </p:nvSpPr>
        <p:spPr>
          <a:xfrm>
            <a:off x="685800" y="1543050"/>
            <a:ext cx="777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762000" y="2802731"/>
            <a:ext cx="6400800" cy="511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457200" y="14287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Merriweather Sans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457200" y="4572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457200" y="4572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533400" y="11430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»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5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457200" y="4572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4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4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4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4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4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type="title"/>
          </p:nvPr>
        </p:nvSpPr>
        <p:spPr>
          <a:xfrm>
            <a:off x="647763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2"/>
          <p:cNvSpPr txBox="1"/>
          <p:nvPr>
            <p:ph idx="1" type="body"/>
          </p:nvPr>
        </p:nvSpPr>
        <p:spPr>
          <a:xfrm>
            <a:off x="657625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rtl="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4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4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4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43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319500" y="1224603"/>
            <a:ext cx="8238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rtl="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4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4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5" name="Google Shape;235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4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4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4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1" name="Google Shape;241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4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9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252" name="Google Shape;252;p5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5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5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5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5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5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5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5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5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5" name="Google Shape;275;p56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5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5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" name="Google Shape;282;p5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3" name="Google Shape;283;p5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5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6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6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6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6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1" name="Google Shape;301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05" name="Google Shape;305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6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6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6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6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57200" y="4572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 Sans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4" name="Google Shape;194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" name="Google Shape;260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dstem.org/eu/courses/808/discussion/74417" TargetMode="External"/><Relationship Id="rId4" Type="http://schemas.openxmlformats.org/officeDocument/2006/relationships/hyperlink" Target="https://go.epfl.ch/ml4ed-feedback" TargetMode="External"/><Relationship Id="rId5" Type="http://schemas.openxmlformats.org/officeDocument/2006/relationships/hyperlink" Target="https://edstem.org/eu/courses/808/discussion/7413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quora.com/What-are-all-the-Jeff-Dean-facts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hyperlink" Target="https://appliedmldays.org/events/amld-epfl-201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3-lec13-feedback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jpg"/><Relationship Id="rId4" Type="http://schemas.openxmlformats.org/officeDocument/2006/relationships/hyperlink" Target="https://files.libcom.org/files/Bertrand%20Russell%20-%20In%20Praise%20of%20Idleness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park.apache.org/docs/latest/rdd-programming-guide.html#transformat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spark.apache.org/docs/latest/rdd-programming-guide.html#transformation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park.apache.org/docs/latest/rdd-programming-guide.html#transformations" TargetMode="External"/><Relationship Id="rId4" Type="http://schemas.openxmlformats.org/officeDocument/2006/relationships/hyperlink" Target="https://web.speakup.info/room/join/66626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park.apache.org/docs/latest/rdd-programming-guide.html#transformation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park.apache.org/docs/latest/rdd-programming-guide.html#transformations" TargetMode="External"/><Relationship Id="rId4" Type="http://schemas.openxmlformats.org/officeDocument/2006/relationships/hyperlink" Target="https://spark.apache.org/docs/latest/rdd-programming-guide.html#transformation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spark.apache.org/docs/latest/rdd-programming-guide.html#actions" TargetMode="External"/><Relationship Id="rId4" Type="http://schemas.openxmlformats.org/officeDocument/2006/relationships/hyperlink" Target="https://spark.apache.org/docs/latest/rdd-programming-guide.html#action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databricks.com/spark/getting-started-with-apache-spark/dataframes" TargetMode="External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spark.apache.org/sql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park.apache.org/mllib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o.epfl.ch/ada2023-lec13-feedback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spark.apache.org/docs/latest/submitting-applications.html" TargetMode="External"/><Relationship Id="rId4" Type="http://schemas.openxmlformats.org/officeDocument/2006/relationships/hyperlink" Target="https://dlab.epfl.ch/2017-09-30-what-i-learned-from-processing-big-data-with-spar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quora.com/How-large-is-the-Google-search-index-as-of-mid-2016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hyperlink" Target="http://americanhistory.si.edu/press/fact-sheets/google-corkboard-server-199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319" name="Google Shape;3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5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65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5"/>
          <p:cNvSpPr txBox="1"/>
          <p:nvPr/>
        </p:nvSpPr>
        <p:spPr>
          <a:xfrm>
            <a:off x="-115525" y="1389150"/>
            <a:ext cx="87516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13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to</a:t>
            </a:r>
            <a:endParaRPr b="1" sz="4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b="1" sz="4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Dec 2023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4" name="Google Shape;3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5"/>
          <p:cNvSpPr txBox="1"/>
          <p:nvPr/>
        </p:nvSpPr>
        <p:spPr>
          <a:xfrm>
            <a:off x="-3163524" y="1640825"/>
            <a:ext cx="106200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00">
                <a:latin typeface="Helvetica Neue"/>
                <a:ea typeface="Helvetica Neue"/>
                <a:cs typeface="Helvetica Neue"/>
                <a:sym typeface="Helvetica Neue"/>
              </a:rPr>
              <a:t>massive</a:t>
            </a:r>
            <a:endParaRPr b="1" sz="14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>
            <p:ph type="title"/>
          </p:nvPr>
        </p:nvSpPr>
        <p:spPr>
          <a:xfrm>
            <a:off x="457200" y="205978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with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hardware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00" y="2617786"/>
            <a:ext cx="2053376" cy="13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457200" y="685800"/>
            <a:ext cx="82296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Failures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e.g. (Google numbers)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5% hard drives/year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0.2% DIMMs (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dual in-line memory modules)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/year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Commodity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etwork 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Gb/s) speeds vs. RAM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latency (100–100,000x)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throughput (100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1,000x)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Uneven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erformance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Inconsistent hardware (e.g., old + new)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network latency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loads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6982775" y="3931725"/>
            <a:ext cx="2053500" cy="1132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</a:t>
            </a:r>
            <a:r>
              <a:rPr b="1" lang="en">
                <a:solidFill>
                  <a:srgbClr val="FFFFFF"/>
                </a:solidFill>
              </a:rPr>
              <a:t>hese numbers are constantly changing thanks to new technology!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BF_009.jpg" id="408" name="Google Shape;4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917" y="0"/>
            <a:ext cx="92520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5"/>
          <p:cNvSpPr txBox="1"/>
          <p:nvPr>
            <p:ph type="title"/>
          </p:nvPr>
        </p:nvSpPr>
        <p:spPr>
          <a:xfrm>
            <a:off x="457200" y="12443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atacenter</a:t>
            </a:r>
            <a:endParaRPr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75"/>
          <p:cNvSpPr/>
          <p:nvPr/>
        </p:nvSpPr>
        <p:spPr>
          <a:xfrm>
            <a:off x="1443750" y="2286000"/>
            <a:ext cx="6256500" cy="650400"/>
          </a:xfrm>
          <a:prstGeom prst="roundRect">
            <a:avLst>
              <a:gd fmla="val 10339" name="adj"/>
            </a:avLst>
          </a:prstGeom>
          <a:solidFill>
            <a:srgbClr val="D9E4F2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program this thing?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>
            <p:ph type="title"/>
          </p:nvPr>
        </p:nvSpPr>
        <p:spPr>
          <a:xfrm>
            <a:off x="457200" y="300975"/>
            <a:ext cx="8229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What’s hard about cluster computing?</a:t>
            </a:r>
            <a:endParaRPr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6"/>
          <p:cNvSpPr txBox="1"/>
          <p:nvPr/>
        </p:nvSpPr>
        <p:spPr>
          <a:xfrm>
            <a:off x="-76200" y="2552700"/>
            <a:ext cx="879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split work across machines?</a:t>
            </a:r>
            <a:endParaRPr b="1"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6"/>
          <p:cNvSpPr txBox="1"/>
          <p:nvPr/>
        </p:nvSpPr>
        <p:spPr>
          <a:xfrm>
            <a:off x="428497" y="38496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deal with failures?</a:t>
            </a:r>
            <a:endParaRPr b="1"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7"/>
          <p:cNvSpPr txBox="1"/>
          <p:nvPr>
            <p:ph type="title"/>
          </p:nvPr>
        </p:nvSpPr>
        <p:spPr>
          <a:xfrm>
            <a:off x="440765" y="342900"/>
            <a:ext cx="8229600" cy="1951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do you count the number of occurrences of each word in a document?</a:t>
            </a:r>
            <a:endParaRPr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1324487" y="2677085"/>
            <a:ext cx="2433328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25" name="Google Shape;425;p77"/>
          <p:cNvSpPr txBox="1"/>
          <p:nvPr/>
        </p:nvSpPr>
        <p:spPr>
          <a:xfrm>
            <a:off x="5791200" y="2743200"/>
            <a:ext cx="10245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I: 3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3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3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o: 1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you: 1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like: 1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1800"/>
          </a:p>
        </p:txBody>
      </p:sp>
      <p:sp>
        <p:nvSpPr>
          <p:cNvPr id="426" name="Google Shape;426;p77"/>
          <p:cNvSpPr/>
          <p:nvPr/>
        </p:nvSpPr>
        <p:spPr>
          <a:xfrm>
            <a:off x="3962400" y="2971800"/>
            <a:ext cx="1295400" cy="74295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8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/>
              <a:t>hashtable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(a.</a:t>
            </a:r>
            <a:r>
              <a:rPr lang="en"/>
              <a:t>k.a. dict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)!</a:t>
            </a:r>
            <a:endParaRPr b="0" i="0" sz="4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381322" y="1562100"/>
            <a:ext cx="3557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33" name="Google Shape;433;p78"/>
          <p:cNvSpPr txBox="1"/>
          <p:nvPr/>
        </p:nvSpPr>
        <p:spPr>
          <a:xfrm>
            <a:off x="5756382" y="2457450"/>
            <a:ext cx="130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{}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9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/>
              <a:t>hashtable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4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381322" y="1790700"/>
            <a:ext cx="3557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40" name="Google Shape;440;p79"/>
          <p:cNvSpPr txBox="1"/>
          <p:nvPr/>
        </p:nvSpPr>
        <p:spPr>
          <a:xfrm>
            <a:off x="5334000" y="2457450"/>
            <a:ext cx="203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1}</a:t>
            </a:r>
            <a:endParaRPr/>
          </a:p>
        </p:txBody>
      </p:sp>
      <p:sp>
        <p:nvSpPr>
          <p:cNvPr id="441" name="Google Shape;441;p79"/>
          <p:cNvSpPr/>
          <p:nvPr/>
        </p:nvSpPr>
        <p:spPr>
          <a:xfrm>
            <a:off x="1219200" y="1790700"/>
            <a:ext cx="190800" cy="5604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0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/>
              <a:t>hashtable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4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381322" y="1790700"/>
            <a:ext cx="3557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48" name="Google Shape;448;p80"/>
          <p:cNvSpPr txBox="1"/>
          <p:nvPr/>
        </p:nvSpPr>
        <p:spPr>
          <a:xfrm>
            <a:off x="5442875" y="2067725"/>
            <a:ext cx="32439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m: 1}</a:t>
            </a:r>
            <a:endParaRPr/>
          </a:p>
        </p:txBody>
      </p:sp>
      <p:sp>
        <p:nvSpPr>
          <p:cNvPr id="449" name="Google Shape;449;p80"/>
          <p:cNvSpPr/>
          <p:nvPr/>
        </p:nvSpPr>
        <p:spPr>
          <a:xfrm>
            <a:off x="1475450" y="1866900"/>
            <a:ext cx="734400" cy="5145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1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/>
              <a:t>hashtable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4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381322" y="1790700"/>
            <a:ext cx="3557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56" name="Google Shape;456;p81"/>
          <p:cNvSpPr txBox="1"/>
          <p:nvPr/>
        </p:nvSpPr>
        <p:spPr>
          <a:xfrm>
            <a:off x="4343400" y="1828800"/>
            <a:ext cx="4397366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1}</a:t>
            </a:r>
            <a:endParaRPr/>
          </a:p>
        </p:txBody>
      </p:sp>
      <p:sp>
        <p:nvSpPr>
          <p:cNvPr id="457" name="Google Shape;457;p81"/>
          <p:cNvSpPr/>
          <p:nvPr/>
        </p:nvSpPr>
        <p:spPr>
          <a:xfrm>
            <a:off x="2286000" y="1866900"/>
            <a:ext cx="1046100" cy="5142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 txBox="1"/>
          <p:nvPr>
            <p:ph type="title"/>
          </p:nvPr>
        </p:nvSpPr>
        <p:spPr>
          <a:xfrm>
            <a:off x="457200" y="44854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/>
              <a:t>hashtable</a:t>
            </a:r>
            <a:r>
              <a:rPr b="0" i="0" lang="en" sz="4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4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381322" y="1790700"/>
            <a:ext cx="3557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ham?”</a:t>
            </a:r>
            <a:endParaRPr/>
          </a:p>
        </p:txBody>
      </p:sp>
      <p:sp>
        <p:nvSpPr>
          <p:cNvPr id="464" name="Google Shape;464;p82"/>
          <p:cNvSpPr txBox="1"/>
          <p:nvPr/>
        </p:nvSpPr>
        <p:spPr>
          <a:xfrm>
            <a:off x="4343400" y="1828800"/>
            <a:ext cx="43974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</a:t>
            </a:r>
            <a:r>
              <a:rPr lang="en" sz="660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1}</a:t>
            </a:r>
            <a:endParaRPr/>
          </a:p>
        </p:txBody>
      </p:sp>
      <p:sp>
        <p:nvSpPr>
          <p:cNvPr id="465" name="Google Shape;465;p82"/>
          <p:cNvSpPr/>
          <p:nvPr/>
        </p:nvSpPr>
        <p:spPr>
          <a:xfrm>
            <a:off x="1143000" y="2386480"/>
            <a:ext cx="190800" cy="5604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3"/>
          <p:cNvSpPr txBox="1"/>
          <p:nvPr>
            <p:ph type="title"/>
          </p:nvPr>
        </p:nvSpPr>
        <p:spPr>
          <a:xfrm>
            <a:off x="440765" y="1371600"/>
            <a:ext cx="8229600" cy="1951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if the document is really big?</a:t>
            </a:r>
            <a:endParaRPr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"/>
          <p:cNvSpPr txBox="1"/>
          <p:nvPr>
            <p:ph idx="1" type="body"/>
          </p:nvPr>
        </p:nvSpPr>
        <p:spPr>
          <a:xfrm>
            <a:off x="327875" y="1025725"/>
            <a:ext cx="85215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Homework H2</a:t>
            </a:r>
            <a:endParaRPr sz="2200"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Feedback to be released later this week</a:t>
            </a:r>
            <a:endParaRPr sz="2200"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Reminder (see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Ed</a:t>
            </a:r>
            <a:r>
              <a:rPr lang="en" sz="2200"/>
              <a:t>): Please participate in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ML4Ed study</a:t>
            </a:r>
            <a:r>
              <a:rPr lang="en" sz="2200"/>
              <a:t> by Fri 14:00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Project milestone P3 due next week (Fri 22 Dec)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Friday’s lab session: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Last lab session! → Last quiz (on lecture 12)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Project office hour (same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sign-up protocol</a:t>
            </a:r>
            <a:r>
              <a:rPr lang="en" sz="2200">
                <a:solidFill>
                  <a:schemeClr val="dk2"/>
                </a:solidFill>
              </a:rPr>
              <a:t> as last week)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Exercises on Spark</a:t>
            </a:r>
            <a:r>
              <a:rPr lang="en" sz="2200"/>
              <a:t> (useful for your future projects, your job, your love life)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Course eval is available on IS-Academia!</a:t>
            </a:r>
            <a:endParaRPr b="1" sz="2200"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Note: different from the eval from a few weeks ago!</a:t>
            </a:r>
            <a:endParaRPr sz="2200"/>
          </a:p>
        </p:txBody>
      </p:sp>
      <p:sp>
        <p:nvSpPr>
          <p:cNvPr id="331" name="Google Shape;331;p66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332" name="Google Shape;332;p6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4"/>
          <p:cNvSpPr txBox="1"/>
          <p:nvPr>
            <p:ph type="title"/>
          </p:nvPr>
        </p:nvSpPr>
        <p:spPr>
          <a:xfrm>
            <a:off x="440765" y="114300"/>
            <a:ext cx="82296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if the document is really big?</a:t>
            </a:r>
            <a:endParaRPr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4"/>
          <p:cNvSpPr/>
          <p:nvPr/>
        </p:nvSpPr>
        <p:spPr>
          <a:xfrm>
            <a:off x="304800" y="1428750"/>
            <a:ext cx="2362200" cy="3486149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 them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Would you like...”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84"/>
          <p:cNvCxnSpPr/>
          <p:nvPr/>
        </p:nvCxnSpPr>
        <p:spPr>
          <a:xfrm>
            <a:off x="304800" y="228600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9" name="Google Shape;479;p84"/>
          <p:cNvCxnSpPr/>
          <p:nvPr/>
        </p:nvCxnSpPr>
        <p:spPr>
          <a:xfrm>
            <a:off x="304800" y="39433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80" name="Google Shape;480;p84"/>
          <p:cNvSpPr/>
          <p:nvPr/>
        </p:nvSpPr>
        <p:spPr>
          <a:xfrm>
            <a:off x="2667000" y="1428751"/>
            <a:ext cx="220334" cy="862062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4"/>
          <p:cNvSpPr/>
          <p:nvPr/>
        </p:nvSpPr>
        <p:spPr>
          <a:xfrm>
            <a:off x="2667000" y="2290813"/>
            <a:ext cx="220334" cy="852437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4"/>
          <p:cNvSpPr/>
          <p:nvPr/>
        </p:nvSpPr>
        <p:spPr>
          <a:xfrm>
            <a:off x="2667000" y="3143250"/>
            <a:ext cx="220334" cy="8001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4"/>
          <p:cNvSpPr/>
          <p:nvPr/>
        </p:nvSpPr>
        <p:spPr>
          <a:xfrm>
            <a:off x="2686424" y="3951691"/>
            <a:ext cx="200910" cy="620309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4"/>
          <p:cNvSpPr/>
          <p:nvPr/>
        </p:nvSpPr>
        <p:spPr>
          <a:xfrm>
            <a:off x="4114800" y="1460285"/>
            <a:ext cx="1030840" cy="85725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3,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3,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3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84"/>
          <p:cNvSpPr/>
          <p:nvPr/>
        </p:nvSpPr>
        <p:spPr>
          <a:xfrm>
            <a:off x="4105040" y="2405752"/>
            <a:ext cx="1030840" cy="62090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{do: 2, … }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84"/>
          <p:cNvSpPr/>
          <p:nvPr/>
        </p:nvSpPr>
        <p:spPr>
          <a:xfrm>
            <a:off x="4105040" y="3267980"/>
            <a:ext cx="1030840" cy="58785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{Sam:1,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84"/>
          <p:cNvSpPr/>
          <p:nvPr/>
        </p:nvSpPr>
        <p:spPr>
          <a:xfrm>
            <a:off x="4088605" y="3943350"/>
            <a:ext cx="1030840" cy="6542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1, … }</a:t>
            </a:r>
            <a:endParaRPr sz="1800"/>
          </a:p>
        </p:txBody>
      </p:sp>
      <p:sp>
        <p:nvSpPr>
          <p:cNvPr id="488" name="Google Shape;488;p84"/>
          <p:cNvSpPr/>
          <p:nvPr/>
        </p:nvSpPr>
        <p:spPr>
          <a:xfrm>
            <a:off x="7491405" y="1873308"/>
            <a:ext cx="1259440" cy="178429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4,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 }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9" name="Google Shape;489;p84"/>
          <p:cNvGrpSpPr/>
          <p:nvPr/>
        </p:nvGrpSpPr>
        <p:grpSpPr>
          <a:xfrm>
            <a:off x="6272205" y="2527382"/>
            <a:ext cx="1195294" cy="566996"/>
            <a:chOff x="6477000" y="3369843"/>
            <a:chExt cx="1195294" cy="755995"/>
          </a:xfrm>
        </p:grpSpPr>
        <p:sp>
          <p:nvSpPr>
            <p:cNvPr id="490" name="Google Shape;490;p84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" name="Google Shape;491;p84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492" name="Google Shape;492;p84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84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94" name="Google Shape;494;p84"/>
          <p:cNvCxnSpPr>
            <a:stCxn id="484" idx="3"/>
            <a:endCxn id="490" idx="1"/>
          </p:cNvCxnSpPr>
          <p:nvPr/>
        </p:nvCxnSpPr>
        <p:spPr>
          <a:xfrm>
            <a:off x="5145640" y="1888910"/>
            <a:ext cx="1126500" cy="921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84"/>
          <p:cNvCxnSpPr>
            <a:stCxn id="485" idx="3"/>
            <a:endCxn id="490" idx="1"/>
          </p:cNvCxnSpPr>
          <p:nvPr/>
        </p:nvCxnSpPr>
        <p:spPr>
          <a:xfrm>
            <a:off x="5135880" y="2716205"/>
            <a:ext cx="1136400" cy="94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84"/>
          <p:cNvCxnSpPr>
            <a:stCxn id="486" idx="3"/>
            <a:endCxn id="490" idx="1"/>
          </p:cNvCxnSpPr>
          <p:nvPr/>
        </p:nvCxnSpPr>
        <p:spPr>
          <a:xfrm flipH="1" rot="10800000">
            <a:off x="5135880" y="2811009"/>
            <a:ext cx="1136400" cy="750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84"/>
          <p:cNvCxnSpPr>
            <a:stCxn id="487" idx="3"/>
            <a:endCxn id="490" idx="1"/>
          </p:cNvCxnSpPr>
          <p:nvPr/>
        </p:nvCxnSpPr>
        <p:spPr>
          <a:xfrm flipH="1" rot="10800000">
            <a:off x="5119445" y="2810983"/>
            <a:ext cx="1152900" cy="1459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8" name="Google Shape;498;p84"/>
          <p:cNvCxnSpPr/>
          <p:nvPr/>
        </p:nvCxnSpPr>
        <p:spPr>
          <a:xfrm>
            <a:off x="304800" y="31432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499" name="Google Shape;499;p84"/>
          <p:cNvGrpSpPr/>
          <p:nvPr/>
        </p:nvGrpSpPr>
        <p:grpSpPr>
          <a:xfrm>
            <a:off x="2887334" y="3986984"/>
            <a:ext cx="1195294" cy="566996"/>
            <a:chOff x="6477000" y="3369843"/>
            <a:chExt cx="1195294" cy="755995"/>
          </a:xfrm>
        </p:grpSpPr>
        <p:sp>
          <p:nvSpPr>
            <p:cNvPr id="500" name="Google Shape;500;p84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1" name="Google Shape;501;p84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502" name="Google Shape;502;p84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84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4" name="Google Shape;504;p84"/>
          <p:cNvGrpSpPr/>
          <p:nvPr/>
        </p:nvGrpSpPr>
        <p:grpSpPr>
          <a:xfrm>
            <a:off x="2887334" y="3267980"/>
            <a:ext cx="1195294" cy="566996"/>
            <a:chOff x="6477000" y="3369843"/>
            <a:chExt cx="1195294" cy="755995"/>
          </a:xfrm>
        </p:grpSpPr>
        <p:sp>
          <p:nvSpPr>
            <p:cNvPr id="505" name="Google Shape;505;p84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" name="Google Shape;506;p84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507" name="Google Shape;507;p84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84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" name="Google Shape;509;p84"/>
          <p:cNvGrpSpPr/>
          <p:nvPr/>
        </p:nvGrpSpPr>
        <p:grpSpPr>
          <a:xfrm>
            <a:off x="2887334" y="2421283"/>
            <a:ext cx="1195294" cy="566996"/>
            <a:chOff x="6477000" y="3369843"/>
            <a:chExt cx="1195294" cy="755995"/>
          </a:xfrm>
        </p:grpSpPr>
        <p:sp>
          <p:nvSpPr>
            <p:cNvPr id="510" name="Google Shape;510;p84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84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512" name="Google Shape;512;p84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84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" name="Google Shape;514;p84"/>
          <p:cNvGrpSpPr/>
          <p:nvPr/>
        </p:nvGrpSpPr>
        <p:grpSpPr>
          <a:xfrm>
            <a:off x="2887334" y="1573876"/>
            <a:ext cx="1195294" cy="566996"/>
            <a:chOff x="6477000" y="3369843"/>
            <a:chExt cx="1195294" cy="755995"/>
          </a:xfrm>
        </p:grpSpPr>
        <p:sp>
          <p:nvSpPr>
            <p:cNvPr id="515" name="Google Shape;515;p84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6" name="Google Shape;516;p84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517" name="Google Shape;517;p84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84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9" name="Google Shape;519;p84"/>
          <p:cNvSpPr/>
          <p:nvPr/>
        </p:nvSpPr>
        <p:spPr>
          <a:xfrm>
            <a:off x="5949775" y="2351025"/>
            <a:ext cx="1482600" cy="89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5"/>
          <p:cNvSpPr/>
          <p:nvPr/>
        </p:nvSpPr>
        <p:spPr>
          <a:xfrm>
            <a:off x="623549" y="1428750"/>
            <a:ext cx="2362200" cy="3486149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 them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Would you like…”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85"/>
          <p:cNvCxnSpPr/>
          <p:nvPr/>
        </p:nvCxnSpPr>
        <p:spPr>
          <a:xfrm>
            <a:off x="623549" y="228600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7" name="Google Shape;527;p85"/>
          <p:cNvCxnSpPr/>
          <p:nvPr/>
        </p:nvCxnSpPr>
        <p:spPr>
          <a:xfrm>
            <a:off x="623549" y="39433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28" name="Google Shape;528;p85"/>
          <p:cNvSpPr/>
          <p:nvPr/>
        </p:nvSpPr>
        <p:spPr>
          <a:xfrm>
            <a:off x="2985749" y="1428751"/>
            <a:ext cx="220334" cy="862062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/>
          <p:nvPr/>
        </p:nvSpPr>
        <p:spPr>
          <a:xfrm>
            <a:off x="2985749" y="2290813"/>
            <a:ext cx="220334" cy="852437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5"/>
          <p:cNvSpPr/>
          <p:nvPr/>
        </p:nvSpPr>
        <p:spPr>
          <a:xfrm>
            <a:off x="2985749" y="3143250"/>
            <a:ext cx="220334" cy="8001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5"/>
          <p:cNvSpPr/>
          <p:nvPr/>
        </p:nvSpPr>
        <p:spPr>
          <a:xfrm>
            <a:off x="3005173" y="3951691"/>
            <a:ext cx="200910" cy="620309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5"/>
          <p:cNvSpPr/>
          <p:nvPr/>
        </p:nvSpPr>
        <p:spPr>
          <a:xfrm>
            <a:off x="4231144" y="1460285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85"/>
          <p:cNvSpPr/>
          <p:nvPr/>
        </p:nvSpPr>
        <p:spPr>
          <a:xfrm>
            <a:off x="4221384" y="2290813"/>
            <a:ext cx="1030840" cy="73584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{do: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you: 1,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85"/>
          <p:cNvSpPr/>
          <p:nvPr/>
        </p:nvSpPr>
        <p:spPr>
          <a:xfrm>
            <a:off x="4231144" y="3146315"/>
            <a:ext cx="1030840" cy="7398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{Sam: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85"/>
          <p:cNvSpPr/>
          <p:nvPr/>
        </p:nvSpPr>
        <p:spPr>
          <a:xfrm>
            <a:off x="4204949" y="3943350"/>
            <a:ext cx="1030840" cy="74295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1, you: 1,… }</a:t>
            </a:r>
            <a:endParaRPr/>
          </a:p>
        </p:txBody>
      </p:sp>
      <p:cxnSp>
        <p:nvCxnSpPr>
          <p:cNvPr id="536" name="Google Shape;536;p85"/>
          <p:cNvCxnSpPr/>
          <p:nvPr/>
        </p:nvCxnSpPr>
        <p:spPr>
          <a:xfrm>
            <a:off x="623549" y="31432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37" name="Google Shape;537;p85"/>
          <p:cNvGrpSpPr/>
          <p:nvPr/>
        </p:nvGrpSpPr>
        <p:grpSpPr>
          <a:xfrm>
            <a:off x="3206083" y="1563468"/>
            <a:ext cx="1042894" cy="566996"/>
            <a:chOff x="7199406" y="3527374"/>
            <a:chExt cx="1042894" cy="755995"/>
          </a:xfrm>
        </p:grpSpPr>
        <p:sp>
          <p:nvSpPr>
            <p:cNvPr id="538" name="Google Shape;538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" name="Google Shape;539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40" name="Google Shape;540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2" name="Google Shape;542;p85"/>
          <p:cNvGrpSpPr/>
          <p:nvPr/>
        </p:nvGrpSpPr>
        <p:grpSpPr>
          <a:xfrm>
            <a:off x="3203095" y="3986984"/>
            <a:ext cx="1042894" cy="566996"/>
            <a:chOff x="7199406" y="3527374"/>
            <a:chExt cx="1042894" cy="755995"/>
          </a:xfrm>
        </p:grpSpPr>
        <p:sp>
          <p:nvSpPr>
            <p:cNvPr id="543" name="Google Shape;543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45" name="Google Shape;545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7" name="Google Shape;547;p85"/>
          <p:cNvGrpSpPr/>
          <p:nvPr/>
        </p:nvGrpSpPr>
        <p:grpSpPr>
          <a:xfrm>
            <a:off x="3203095" y="3258989"/>
            <a:ext cx="1042894" cy="566996"/>
            <a:chOff x="7199406" y="3527374"/>
            <a:chExt cx="1042894" cy="755995"/>
          </a:xfrm>
        </p:grpSpPr>
        <p:sp>
          <p:nvSpPr>
            <p:cNvPr id="548" name="Google Shape;548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" name="Google Shape;549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50" name="Google Shape;550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2" name="Google Shape;552;p85"/>
          <p:cNvGrpSpPr/>
          <p:nvPr/>
        </p:nvGrpSpPr>
        <p:grpSpPr>
          <a:xfrm>
            <a:off x="3206083" y="2428010"/>
            <a:ext cx="1042894" cy="566996"/>
            <a:chOff x="7199406" y="3527374"/>
            <a:chExt cx="1042894" cy="755995"/>
          </a:xfrm>
        </p:grpSpPr>
        <p:sp>
          <p:nvSpPr>
            <p:cNvPr id="553" name="Google Shape;553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" name="Google Shape;554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55" name="Google Shape;555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7" name="Google Shape;557;p85"/>
          <p:cNvGrpSpPr/>
          <p:nvPr/>
        </p:nvGrpSpPr>
        <p:grpSpPr>
          <a:xfrm>
            <a:off x="6060111" y="1563468"/>
            <a:ext cx="1042894" cy="566996"/>
            <a:chOff x="7199406" y="3527374"/>
            <a:chExt cx="1042894" cy="755995"/>
          </a:xfrm>
        </p:grpSpPr>
        <p:sp>
          <p:nvSpPr>
            <p:cNvPr id="558" name="Google Shape;558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9" name="Google Shape;559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60" name="Google Shape;560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2" name="Google Shape;562;p85"/>
          <p:cNvGrpSpPr/>
          <p:nvPr/>
        </p:nvGrpSpPr>
        <p:grpSpPr>
          <a:xfrm>
            <a:off x="6060111" y="2451390"/>
            <a:ext cx="1042894" cy="566996"/>
            <a:chOff x="7199406" y="3527374"/>
            <a:chExt cx="1042894" cy="755995"/>
          </a:xfrm>
        </p:grpSpPr>
        <p:sp>
          <p:nvSpPr>
            <p:cNvPr id="563" name="Google Shape;563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65" name="Google Shape;565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7" name="Google Shape;567;p85"/>
          <p:cNvGrpSpPr/>
          <p:nvPr/>
        </p:nvGrpSpPr>
        <p:grpSpPr>
          <a:xfrm>
            <a:off x="6060111" y="3258989"/>
            <a:ext cx="1042894" cy="566996"/>
            <a:chOff x="7199406" y="3527374"/>
            <a:chExt cx="1042894" cy="755995"/>
          </a:xfrm>
        </p:grpSpPr>
        <p:sp>
          <p:nvSpPr>
            <p:cNvPr id="568" name="Google Shape;568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70" name="Google Shape;570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2" name="Google Shape;572;p85"/>
          <p:cNvGrpSpPr/>
          <p:nvPr/>
        </p:nvGrpSpPr>
        <p:grpSpPr>
          <a:xfrm>
            <a:off x="6063231" y="3986984"/>
            <a:ext cx="1042894" cy="566996"/>
            <a:chOff x="7199406" y="3527374"/>
            <a:chExt cx="1042894" cy="755995"/>
          </a:xfrm>
        </p:grpSpPr>
        <p:sp>
          <p:nvSpPr>
            <p:cNvPr id="573" name="Google Shape;573;p85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4" name="Google Shape;574;p85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575" name="Google Shape;575;p85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85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77" name="Google Shape;577;p85"/>
          <p:cNvCxnSpPr/>
          <p:nvPr/>
        </p:nvCxnSpPr>
        <p:spPr>
          <a:xfrm>
            <a:off x="5043111" y="1710865"/>
            <a:ext cx="1017000" cy="2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8" name="Google Shape;578;p85"/>
          <p:cNvCxnSpPr/>
          <p:nvPr/>
        </p:nvCxnSpPr>
        <p:spPr>
          <a:xfrm flipH="1" rot="10800000">
            <a:off x="4955025" y="1953700"/>
            <a:ext cx="1105200" cy="159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85"/>
          <p:cNvCxnSpPr/>
          <p:nvPr/>
        </p:nvCxnSpPr>
        <p:spPr>
          <a:xfrm>
            <a:off x="5043111" y="1953487"/>
            <a:ext cx="1017000" cy="8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85"/>
          <p:cNvCxnSpPr/>
          <p:nvPr/>
        </p:nvCxnSpPr>
        <p:spPr>
          <a:xfrm flipH="1" rot="10800000">
            <a:off x="5043149" y="1953510"/>
            <a:ext cx="1017000" cy="58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85"/>
          <p:cNvCxnSpPr/>
          <p:nvPr/>
        </p:nvCxnSpPr>
        <p:spPr>
          <a:xfrm flipH="1" rot="10800000">
            <a:off x="5076625" y="2841400"/>
            <a:ext cx="983400" cy="43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85"/>
          <p:cNvCxnSpPr/>
          <p:nvPr/>
        </p:nvCxnSpPr>
        <p:spPr>
          <a:xfrm flipH="1" rot="10800000">
            <a:off x="5119311" y="3649086"/>
            <a:ext cx="940800" cy="75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85"/>
          <p:cNvCxnSpPr/>
          <p:nvPr/>
        </p:nvCxnSpPr>
        <p:spPr>
          <a:xfrm>
            <a:off x="4900300" y="2778475"/>
            <a:ext cx="1159800" cy="87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85"/>
          <p:cNvCxnSpPr/>
          <p:nvPr/>
        </p:nvCxnSpPr>
        <p:spPr>
          <a:xfrm>
            <a:off x="5119431" y="4221381"/>
            <a:ext cx="943800" cy="15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85"/>
          <p:cNvSpPr/>
          <p:nvPr/>
        </p:nvSpPr>
        <p:spPr>
          <a:xfrm>
            <a:off x="7106125" y="1486063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85"/>
          <p:cNvSpPr/>
          <p:nvPr/>
        </p:nvSpPr>
        <p:spPr>
          <a:xfrm>
            <a:off x="7106125" y="2359544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{am: 5,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85"/>
          <p:cNvSpPr/>
          <p:nvPr/>
        </p:nvSpPr>
        <p:spPr>
          <a:xfrm>
            <a:off x="7106125" y="3200400"/>
            <a:ext cx="1030840" cy="6269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{you: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85"/>
          <p:cNvSpPr/>
          <p:nvPr/>
        </p:nvSpPr>
        <p:spPr>
          <a:xfrm>
            <a:off x="7122560" y="3886200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440765" y="352425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“Divide and Conquer”</a:t>
            </a:r>
            <a:endParaRPr b="1" sz="4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"/>
          <p:cNvSpPr/>
          <p:nvPr/>
        </p:nvSpPr>
        <p:spPr>
          <a:xfrm>
            <a:off x="623549" y="1428750"/>
            <a:ext cx="2362200" cy="3486000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 them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Would you like…”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6" name="Google Shape;596;p86"/>
          <p:cNvCxnSpPr/>
          <p:nvPr/>
        </p:nvCxnSpPr>
        <p:spPr>
          <a:xfrm>
            <a:off x="623549" y="228600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7" name="Google Shape;597;p86"/>
          <p:cNvCxnSpPr/>
          <p:nvPr/>
        </p:nvCxnSpPr>
        <p:spPr>
          <a:xfrm>
            <a:off x="623549" y="39433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98" name="Google Shape;598;p86"/>
          <p:cNvSpPr/>
          <p:nvPr/>
        </p:nvSpPr>
        <p:spPr>
          <a:xfrm>
            <a:off x="2985749" y="1428751"/>
            <a:ext cx="220200" cy="8622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6"/>
          <p:cNvSpPr/>
          <p:nvPr/>
        </p:nvSpPr>
        <p:spPr>
          <a:xfrm>
            <a:off x="2985749" y="2290813"/>
            <a:ext cx="220200" cy="8523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6"/>
          <p:cNvSpPr/>
          <p:nvPr/>
        </p:nvSpPr>
        <p:spPr>
          <a:xfrm>
            <a:off x="2985749" y="3143250"/>
            <a:ext cx="220200" cy="8001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6"/>
          <p:cNvSpPr/>
          <p:nvPr/>
        </p:nvSpPr>
        <p:spPr>
          <a:xfrm>
            <a:off x="3005173" y="3951691"/>
            <a:ext cx="201000" cy="6204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86"/>
          <p:cNvSpPr/>
          <p:nvPr/>
        </p:nvSpPr>
        <p:spPr>
          <a:xfrm>
            <a:off x="4231144" y="1460285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86"/>
          <p:cNvSpPr/>
          <p:nvPr/>
        </p:nvSpPr>
        <p:spPr>
          <a:xfrm>
            <a:off x="4221384" y="2290813"/>
            <a:ext cx="1030800" cy="7359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{do: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you: 1,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86"/>
          <p:cNvSpPr/>
          <p:nvPr/>
        </p:nvSpPr>
        <p:spPr>
          <a:xfrm>
            <a:off x="4231144" y="3146315"/>
            <a:ext cx="1030800" cy="7398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{Sam: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86"/>
          <p:cNvSpPr/>
          <p:nvPr/>
        </p:nvSpPr>
        <p:spPr>
          <a:xfrm>
            <a:off x="4204949" y="3943350"/>
            <a:ext cx="1030800" cy="7428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1, you: 1,… }</a:t>
            </a:r>
            <a:endParaRPr/>
          </a:p>
        </p:txBody>
      </p:sp>
      <p:cxnSp>
        <p:nvCxnSpPr>
          <p:cNvPr id="606" name="Google Shape;606;p86"/>
          <p:cNvCxnSpPr/>
          <p:nvPr/>
        </p:nvCxnSpPr>
        <p:spPr>
          <a:xfrm>
            <a:off x="623549" y="31432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07" name="Google Shape;607;p86"/>
          <p:cNvGrpSpPr/>
          <p:nvPr/>
        </p:nvGrpSpPr>
        <p:grpSpPr>
          <a:xfrm>
            <a:off x="3206083" y="1563468"/>
            <a:ext cx="1042800" cy="567000"/>
            <a:chOff x="7199406" y="3527374"/>
            <a:chExt cx="1042800" cy="756000"/>
          </a:xfrm>
        </p:grpSpPr>
        <p:sp>
          <p:nvSpPr>
            <p:cNvPr id="608" name="Google Shape;608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9" name="Google Shape;609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10" name="Google Shape;610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2" name="Google Shape;612;p86"/>
          <p:cNvGrpSpPr/>
          <p:nvPr/>
        </p:nvGrpSpPr>
        <p:grpSpPr>
          <a:xfrm>
            <a:off x="3203095" y="3986984"/>
            <a:ext cx="1042800" cy="567000"/>
            <a:chOff x="7199406" y="3527374"/>
            <a:chExt cx="1042800" cy="756000"/>
          </a:xfrm>
        </p:grpSpPr>
        <p:sp>
          <p:nvSpPr>
            <p:cNvPr id="613" name="Google Shape;613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4" name="Google Shape;614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15" name="Google Shape;615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7" name="Google Shape;617;p86"/>
          <p:cNvGrpSpPr/>
          <p:nvPr/>
        </p:nvGrpSpPr>
        <p:grpSpPr>
          <a:xfrm>
            <a:off x="3203095" y="3258989"/>
            <a:ext cx="1042800" cy="567000"/>
            <a:chOff x="7199406" y="3527374"/>
            <a:chExt cx="1042800" cy="756000"/>
          </a:xfrm>
        </p:grpSpPr>
        <p:sp>
          <p:nvSpPr>
            <p:cNvPr id="618" name="Google Shape;618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9" name="Google Shape;619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20" name="Google Shape;620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2" name="Google Shape;622;p86"/>
          <p:cNvGrpSpPr/>
          <p:nvPr/>
        </p:nvGrpSpPr>
        <p:grpSpPr>
          <a:xfrm>
            <a:off x="3206083" y="2428010"/>
            <a:ext cx="1042800" cy="567000"/>
            <a:chOff x="7199406" y="3527374"/>
            <a:chExt cx="1042800" cy="756000"/>
          </a:xfrm>
        </p:grpSpPr>
        <p:sp>
          <p:nvSpPr>
            <p:cNvPr id="623" name="Google Shape;623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4" name="Google Shape;624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25" name="Google Shape;625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7" name="Google Shape;627;p86"/>
          <p:cNvGrpSpPr/>
          <p:nvPr/>
        </p:nvGrpSpPr>
        <p:grpSpPr>
          <a:xfrm>
            <a:off x="6060111" y="1563468"/>
            <a:ext cx="1042800" cy="567000"/>
            <a:chOff x="7199406" y="3527374"/>
            <a:chExt cx="1042800" cy="756000"/>
          </a:xfrm>
        </p:grpSpPr>
        <p:sp>
          <p:nvSpPr>
            <p:cNvPr id="628" name="Google Shape;628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9" name="Google Shape;629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30" name="Google Shape;630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2" name="Google Shape;632;p86"/>
          <p:cNvGrpSpPr/>
          <p:nvPr/>
        </p:nvGrpSpPr>
        <p:grpSpPr>
          <a:xfrm>
            <a:off x="6060111" y="2451390"/>
            <a:ext cx="1042800" cy="567000"/>
            <a:chOff x="7199406" y="3527374"/>
            <a:chExt cx="1042800" cy="756000"/>
          </a:xfrm>
        </p:grpSpPr>
        <p:sp>
          <p:nvSpPr>
            <p:cNvPr id="633" name="Google Shape;633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4" name="Google Shape;634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35" name="Google Shape;635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7" name="Google Shape;637;p86"/>
          <p:cNvGrpSpPr/>
          <p:nvPr/>
        </p:nvGrpSpPr>
        <p:grpSpPr>
          <a:xfrm>
            <a:off x="6060111" y="3258989"/>
            <a:ext cx="1042800" cy="567000"/>
            <a:chOff x="7199406" y="3527374"/>
            <a:chExt cx="1042800" cy="756000"/>
          </a:xfrm>
        </p:grpSpPr>
        <p:sp>
          <p:nvSpPr>
            <p:cNvPr id="638" name="Google Shape;638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9" name="Google Shape;639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40" name="Google Shape;640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2" name="Google Shape;642;p86"/>
          <p:cNvGrpSpPr/>
          <p:nvPr/>
        </p:nvGrpSpPr>
        <p:grpSpPr>
          <a:xfrm>
            <a:off x="6063231" y="3986984"/>
            <a:ext cx="1042800" cy="567000"/>
            <a:chOff x="7199406" y="3527374"/>
            <a:chExt cx="1042800" cy="756000"/>
          </a:xfrm>
        </p:grpSpPr>
        <p:sp>
          <p:nvSpPr>
            <p:cNvPr id="643" name="Google Shape;643;p86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4" name="Google Shape;644;p86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45" name="Google Shape;645;p86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6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647" name="Google Shape;647;p86"/>
          <p:cNvCxnSpPr>
            <a:endCxn id="628" idx="1"/>
          </p:cNvCxnSpPr>
          <p:nvPr/>
        </p:nvCxnSpPr>
        <p:spPr>
          <a:xfrm>
            <a:off x="5043111" y="1604268"/>
            <a:ext cx="1017000" cy="2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86"/>
          <p:cNvCxnSpPr>
            <a:endCxn id="628" idx="1"/>
          </p:cNvCxnSpPr>
          <p:nvPr/>
        </p:nvCxnSpPr>
        <p:spPr>
          <a:xfrm flipH="1" rot="10800000">
            <a:off x="5043111" y="1846968"/>
            <a:ext cx="1017000" cy="16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9" name="Google Shape;649;p86"/>
          <p:cNvCxnSpPr>
            <a:endCxn id="633" idx="1"/>
          </p:cNvCxnSpPr>
          <p:nvPr/>
        </p:nvCxnSpPr>
        <p:spPr>
          <a:xfrm>
            <a:off x="5043111" y="1846890"/>
            <a:ext cx="1017000" cy="8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0" name="Google Shape;650;p86"/>
          <p:cNvCxnSpPr/>
          <p:nvPr/>
        </p:nvCxnSpPr>
        <p:spPr>
          <a:xfrm flipH="1" rot="10800000">
            <a:off x="5043149" y="1846911"/>
            <a:ext cx="1017000" cy="58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86"/>
          <p:cNvCxnSpPr>
            <a:endCxn id="633" idx="1"/>
          </p:cNvCxnSpPr>
          <p:nvPr/>
        </p:nvCxnSpPr>
        <p:spPr>
          <a:xfrm flipH="1" rot="10800000">
            <a:off x="5119311" y="2734890"/>
            <a:ext cx="940800" cy="56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86"/>
          <p:cNvCxnSpPr>
            <a:endCxn id="638" idx="1"/>
          </p:cNvCxnSpPr>
          <p:nvPr/>
        </p:nvCxnSpPr>
        <p:spPr>
          <a:xfrm flipH="1" rot="10800000">
            <a:off x="5119311" y="3542489"/>
            <a:ext cx="940800" cy="75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86"/>
          <p:cNvCxnSpPr>
            <a:endCxn id="638" idx="1"/>
          </p:cNvCxnSpPr>
          <p:nvPr/>
        </p:nvCxnSpPr>
        <p:spPr>
          <a:xfrm>
            <a:off x="5043111" y="2660189"/>
            <a:ext cx="1017000" cy="88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4" name="Google Shape;654;p86"/>
          <p:cNvCxnSpPr>
            <a:endCxn id="643" idx="1"/>
          </p:cNvCxnSpPr>
          <p:nvPr/>
        </p:nvCxnSpPr>
        <p:spPr>
          <a:xfrm>
            <a:off x="5119431" y="4114784"/>
            <a:ext cx="943800" cy="15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5" name="Google Shape;655;p86"/>
          <p:cNvSpPr/>
          <p:nvPr/>
        </p:nvSpPr>
        <p:spPr>
          <a:xfrm>
            <a:off x="7106125" y="1486063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86"/>
          <p:cNvSpPr/>
          <p:nvPr/>
        </p:nvSpPr>
        <p:spPr>
          <a:xfrm>
            <a:off x="7106125" y="2359544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{am: 5,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86"/>
          <p:cNvSpPr/>
          <p:nvPr/>
        </p:nvSpPr>
        <p:spPr>
          <a:xfrm>
            <a:off x="7106125" y="3200400"/>
            <a:ext cx="1030800" cy="627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{you: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86"/>
          <p:cNvSpPr/>
          <p:nvPr/>
        </p:nvSpPr>
        <p:spPr>
          <a:xfrm>
            <a:off x="7122560" y="3886200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86"/>
          <p:cNvSpPr txBox="1"/>
          <p:nvPr/>
        </p:nvSpPr>
        <p:spPr>
          <a:xfrm>
            <a:off x="440765" y="352425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“Divide and Conquer”</a:t>
            </a:r>
            <a:endParaRPr b="1" sz="4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6"/>
          <p:cNvSpPr/>
          <p:nvPr/>
        </p:nvSpPr>
        <p:spPr>
          <a:xfrm>
            <a:off x="440765" y="1200150"/>
            <a:ext cx="5045700" cy="3828900"/>
          </a:xfrm>
          <a:prstGeom prst="rect">
            <a:avLst/>
          </a:prstGeom>
          <a:solidFill>
            <a:schemeClr val="lt1">
              <a:alpha val="64709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/>
          <p:nvPr/>
        </p:nvSpPr>
        <p:spPr>
          <a:xfrm>
            <a:off x="623549" y="1428750"/>
            <a:ext cx="2362200" cy="3486000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am Sam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you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ham?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 them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I 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do not like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eggs and ham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Would you like…”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7" name="Google Shape;667;p87"/>
          <p:cNvCxnSpPr/>
          <p:nvPr/>
        </p:nvCxnSpPr>
        <p:spPr>
          <a:xfrm>
            <a:off x="623549" y="228600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68" name="Google Shape;668;p87"/>
          <p:cNvCxnSpPr/>
          <p:nvPr/>
        </p:nvCxnSpPr>
        <p:spPr>
          <a:xfrm>
            <a:off x="623549" y="39433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69" name="Google Shape;669;p87"/>
          <p:cNvSpPr/>
          <p:nvPr/>
        </p:nvSpPr>
        <p:spPr>
          <a:xfrm>
            <a:off x="2985749" y="1428751"/>
            <a:ext cx="220200" cy="8622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7"/>
          <p:cNvSpPr/>
          <p:nvPr/>
        </p:nvSpPr>
        <p:spPr>
          <a:xfrm>
            <a:off x="2985749" y="2290813"/>
            <a:ext cx="220200" cy="8523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7"/>
          <p:cNvSpPr/>
          <p:nvPr/>
        </p:nvSpPr>
        <p:spPr>
          <a:xfrm>
            <a:off x="2985749" y="3143250"/>
            <a:ext cx="220200" cy="8001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7"/>
          <p:cNvSpPr/>
          <p:nvPr/>
        </p:nvSpPr>
        <p:spPr>
          <a:xfrm>
            <a:off x="3005173" y="3951691"/>
            <a:ext cx="201000" cy="620400"/>
          </a:xfrm>
          <a:prstGeom prst="rightBrace">
            <a:avLst>
              <a:gd fmla="val 416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7"/>
          <p:cNvSpPr/>
          <p:nvPr/>
        </p:nvSpPr>
        <p:spPr>
          <a:xfrm>
            <a:off x="4231144" y="1460285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87"/>
          <p:cNvSpPr/>
          <p:nvPr/>
        </p:nvSpPr>
        <p:spPr>
          <a:xfrm>
            <a:off x="4221384" y="2290813"/>
            <a:ext cx="1030800" cy="7359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{do: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you: 1,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87"/>
          <p:cNvSpPr/>
          <p:nvPr/>
        </p:nvSpPr>
        <p:spPr>
          <a:xfrm>
            <a:off x="4231144" y="3146315"/>
            <a:ext cx="1030800" cy="7398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{Sam: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I: 1,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87"/>
          <p:cNvSpPr/>
          <p:nvPr/>
        </p:nvSpPr>
        <p:spPr>
          <a:xfrm>
            <a:off x="4204949" y="3943350"/>
            <a:ext cx="1030800" cy="7428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1, you: 1,… }</a:t>
            </a:r>
            <a:endParaRPr/>
          </a:p>
        </p:txBody>
      </p:sp>
      <p:cxnSp>
        <p:nvCxnSpPr>
          <p:cNvPr id="677" name="Google Shape;677;p87"/>
          <p:cNvCxnSpPr/>
          <p:nvPr/>
        </p:nvCxnSpPr>
        <p:spPr>
          <a:xfrm>
            <a:off x="623549" y="3143250"/>
            <a:ext cx="23622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78" name="Google Shape;678;p87"/>
          <p:cNvGrpSpPr/>
          <p:nvPr/>
        </p:nvGrpSpPr>
        <p:grpSpPr>
          <a:xfrm>
            <a:off x="3206083" y="1563468"/>
            <a:ext cx="1042800" cy="567000"/>
            <a:chOff x="7199406" y="3527374"/>
            <a:chExt cx="1042800" cy="756000"/>
          </a:xfrm>
        </p:grpSpPr>
        <p:sp>
          <p:nvSpPr>
            <p:cNvPr id="679" name="Google Shape;679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0" name="Google Shape;680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81" name="Google Shape;681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3" name="Google Shape;683;p87"/>
          <p:cNvGrpSpPr/>
          <p:nvPr/>
        </p:nvGrpSpPr>
        <p:grpSpPr>
          <a:xfrm>
            <a:off x="3203095" y="3986984"/>
            <a:ext cx="1042800" cy="567000"/>
            <a:chOff x="7199406" y="3527374"/>
            <a:chExt cx="1042800" cy="756000"/>
          </a:xfrm>
        </p:grpSpPr>
        <p:sp>
          <p:nvSpPr>
            <p:cNvPr id="684" name="Google Shape;684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" name="Google Shape;685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86" name="Google Shape;686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8" name="Google Shape;688;p87"/>
          <p:cNvGrpSpPr/>
          <p:nvPr/>
        </p:nvGrpSpPr>
        <p:grpSpPr>
          <a:xfrm>
            <a:off x="3203095" y="3258989"/>
            <a:ext cx="1042800" cy="567000"/>
            <a:chOff x="7199406" y="3527374"/>
            <a:chExt cx="1042800" cy="756000"/>
          </a:xfrm>
        </p:grpSpPr>
        <p:sp>
          <p:nvSpPr>
            <p:cNvPr id="689" name="Google Shape;689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" name="Google Shape;690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91" name="Google Shape;691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3" name="Google Shape;693;p87"/>
          <p:cNvGrpSpPr/>
          <p:nvPr/>
        </p:nvGrpSpPr>
        <p:grpSpPr>
          <a:xfrm>
            <a:off x="3206083" y="2428010"/>
            <a:ext cx="1042800" cy="567000"/>
            <a:chOff x="7199406" y="3527374"/>
            <a:chExt cx="1042800" cy="756000"/>
          </a:xfrm>
        </p:grpSpPr>
        <p:sp>
          <p:nvSpPr>
            <p:cNvPr id="694" name="Google Shape;694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5" name="Google Shape;695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696" name="Google Shape;696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8" name="Google Shape;698;p87"/>
          <p:cNvGrpSpPr/>
          <p:nvPr/>
        </p:nvGrpSpPr>
        <p:grpSpPr>
          <a:xfrm>
            <a:off x="6060111" y="1563468"/>
            <a:ext cx="1042800" cy="567000"/>
            <a:chOff x="7199406" y="3527374"/>
            <a:chExt cx="1042800" cy="756000"/>
          </a:xfrm>
        </p:grpSpPr>
        <p:sp>
          <p:nvSpPr>
            <p:cNvPr id="699" name="Google Shape;699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0" name="Google Shape;700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701" name="Google Shape;701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3" name="Google Shape;703;p87"/>
          <p:cNvGrpSpPr/>
          <p:nvPr/>
        </p:nvGrpSpPr>
        <p:grpSpPr>
          <a:xfrm>
            <a:off x="6060111" y="2451390"/>
            <a:ext cx="1042800" cy="567000"/>
            <a:chOff x="7199406" y="3527374"/>
            <a:chExt cx="1042800" cy="756000"/>
          </a:xfrm>
        </p:grpSpPr>
        <p:sp>
          <p:nvSpPr>
            <p:cNvPr id="704" name="Google Shape;704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5" name="Google Shape;705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706" name="Google Shape;706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8" name="Google Shape;708;p87"/>
          <p:cNvGrpSpPr/>
          <p:nvPr/>
        </p:nvGrpSpPr>
        <p:grpSpPr>
          <a:xfrm>
            <a:off x="6060111" y="3258989"/>
            <a:ext cx="1042800" cy="567000"/>
            <a:chOff x="7199406" y="3527374"/>
            <a:chExt cx="1042800" cy="756000"/>
          </a:xfrm>
        </p:grpSpPr>
        <p:sp>
          <p:nvSpPr>
            <p:cNvPr id="709" name="Google Shape;709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0" name="Google Shape;710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711" name="Google Shape;711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p87"/>
          <p:cNvGrpSpPr/>
          <p:nvPr/>
        </p:nvGrpSpPr>
        <p:grpSpPr>
          <a:xfrm>
            <a:off x="6063231" y="3986984"/>
            <a:ext cx="1042800" cy="567000"/>
            <a:chOff x="7199406" y="3527374"/>
            <a:chExt cx="1042800" cy="756000"/>
          </a:xfrm>
        </p:grpSpPr>
        <p:sp>
          <p:nvSpPr>
            <p:cNvPr id="714" name="Google Shape;714;p87"/>
            <p:cNvSpPr/>
            <p:nvPr/>
          </p:nvSpPr>
          <p:spPr>
            <a:xfrm>
              <a:off x="7199406" y="3527374"/>
              <a:ext cx="1042800" cy="75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5" name="Google Shape;715;p87"/>
            <p:cNvGrpSpPr/>
            <p:nvPr/>
          </p:nvGrpSpPr>
          <p:grpSpPr>
            <a:xfrm>
              <a:off x="7315200" y="3581765"/>
              <a:ext cx="613800" cy="611100"/>
              <a:chOff x="3510528" y="1612723"/>
              <a:chExt cx="613800" cy="611100"/>
            </a:xfrm>
          </p:grpSpPr>
          <p:sp>
            <p:nvSpPr>
              <p:cNvPr id="716" name="Google Shape;716;p87"/>
              <p:cNvSpPr/>
              <p:nvPr/>
            </p:nvSpPr>
            <p:spPr>
              <a:xfrm>
                <a:off x="3510528" y="1612723"/>
                <a:ext cx="613800" cy="611100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87"/>
              <p:cNvSpPr/>
              <p:nvPr/>
            </p:nvSpPr>
            <p:spPr>
              <a:xfrm>
                <a:off x="3766901" y="1868061"/>
                <a:ext cx="99300" cy="993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18" name="Google Shape;718;p87"/>
          <p:cNvCxnSpPr>
            <a:endCxn id="699" idx="1"/>
          </p:cNvCxnSpPr>
          <p:nvPr/>
        </p:nvCxnSpPr>
        <p:spPr>
          <a:xfrm>
            <a:off x="5043111" y="1604268"/>
            <a:ext cx="1017000" cy="2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9" name="Google Shape;719;p87"/>
          <p:cNvCxnSpPr>
            <a:endCxn id="699" idx="1"/>
          </p:cNvCxnSpPr>
          <p:nvPr/>
        </p:nvCxnSpPr>
        <p:spPr>
          <a:xfrm flipH="1" rot="10800000">
            <a:off x="5043111" y="1846968"/>
            <a:ext cx="1017000" cy="16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87"/>
          <p:cNvCxnSpPr>
            <a:endCxn id="704" idx="1"/>
          </p:cNvCxnSpPr>
          <p:nvPr/>
        </p:nvCxnSpPr>
        <p:spPr>
          <a:xfrm>
            <a:off x="5043111" y="1846890"/>
            <a:ext cx="1017000" cy="8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87"/>
          <p:cNvCxnSpPr/>
          <p:nvPr/>
        </p:nvCxnSpPr>
        <p:spPr>
          <a:xfrm flipH="1" rot="10800000">
            <a:off x="5043149" y="1846911"/>
            <a:ext cx="1017000" cy="58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2" name="Google Shape;722;p87"/>
          <p:cNvCxnSpPr>
            <a:endCxn id="704" idx="1"/>
          </p:cNvCxnSpPr>
          <p:nvPr/>
        </p:nvCxnSpPr>
        <p:spPr>
          <a:xfrm flipH="1" rot="10800000">
            <a:off x="5119311" y="2734890"/>
            <a:ext cx="940800" cy="56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3" name="Google Shape;723;p87"/>
          <p:cNvCxnSpPr>
            <a:endCxn id="709" idx="1"/>
          </p:cNvCxnSpPr>
          <p:nvPr/>
        </p:nvCxnSpPr>
        <p:spPr>
          <a:xfrm flipH="1" rot="10800000">
            <a:off x="5119311" y="3542489"/>
            <a:ext cx="940800" cy="75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4" name="Google Shape;724;p87"/>
          <p:cNvCxnSpPr>
            <a:endCxn id="709" idx="1"/>
          </p:cNvCxnSpPr>
          <p:nvPr/>
        </p:nvCxnSpPr>
        <p:spPr>
          <a:xfrm>
            <a:off x="5043111" y="2660189"/>
            <a:ext cx="1017000" cy="88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5" name="Google Shape;725;p87"/>
          <p:cNvCxnSpPr>
            <a:endCxn id="714" idx="1"/>
          </p:cNvCxnSpPr>
          <p:nvPr/>
        </p:nvCxnSpPr>
        <p:spPr>
          <a:xfrm>
            <a:off x="5119431" y="4114784"/>
            <a:ext cx="943800" cy="15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6" name="Google Shape;726;p87"/>
          <p:cNvSpPr/>
          <p:nvPr/>
        </p:nvSpPr>
        <p:spPr>
          <a:xfrm>
            <a:off x="7106125" y="1486063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87"/>
          <p:cNvSpPr/>
          <p:nvPr/>
        </p:nvSpPr>
        <p:spPr>
          <a:xfrm>
            <a:off x="7106125" y="2359544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{am: 5,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87"/>
          <p:cNvSpPr/>
          <p:nvPr/>
        </p:nvSpPr>
        <p:spPr>
          <a:xfrm>
            <a:off x="7106125" y="3200400"/>
            <a:ext cx="1030800" cy="627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{you: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87"/>
          <p:cNvSpPr/>
          <p:nvPr/>
        </p:nvSpPr>
        <p:spPr>
          <a:xfrm>
            <a:off x="7122560" y="3886200"/>
            <a:ext cx="1030800" cy="768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87"/>
          <p:cNvSpPr txBox="1"/>
          <p:nvPr/>
        </p:nvSpPr>
        <p:spPr>
          <a:xfrm>
            <a:off x="440765" y="352425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“Divide and Conquer”</a:t>
            </a:r>
            <a:endParaRPr b="1" sz="4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7"/>
          <p:cNvSpPr/>
          <p:nvPr/>
        </p:nvSpPr>
        <p:spPr>
          <a:xfrm>
            <a:off x="440765" y="1200150"/>
            <a:ext cx="5045700" cy="3828900"/>
          </a:xfrm>
          <a:prstGeom prst="rect">
            <a:avLst/>
          </a:prstGeom>
          <a:solidFill>
            <a:schemeClr val="lt1">
              <a:alpha val="64709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7"/>
          <p:cNvSpPr/>
          <p:nvPr/>
        </p:nvSpPr>
        <p:spPr>
          <a:xfrm>
            <a:off x="5562600" y="1200150"/>
            <a:ext cx="3365400" cy="3828900"/>
          </a:xfrm>
          <a:prstGeom prst="rect">
            <a:avLst/>
          </a:prstGeom>
          <a:solidFill>
            <a:schemeClr val="lt1">
              <a:alpha val="64709"/>
            </a:schemeClr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/>
          <p:nvPr>
            <p:ph type="title"/>
          </p:nvPr>
        </p:nvSpPr>
        <p:spPr>
          <a:xfrm>
            <a:off x="460599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Recall: </a:t>
            </a:r>
            <a:r>
              <a:rPr b="1" i="0" lang="en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What’s hard about cluster computing?</a:t>
            </a:r>
            <a:endParaRPr b="1" i="0" sz="3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8"/>
          <p:cNvSpPr txBox="1"/>
          <p:nvPr>
            <p:ph idx="1" type="body"/>
          </p:nvPr>
        </p:nvSpPr>
        <p:spPr>
          <a:xfrm>
            <a:off x="434250" y="1474750"/>
            <a:ext cx="84693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AutoNum type="arabicPeriod"/>
            </a:pPr>
            <a:r>
              <a:rPr i="0" lang="en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divide work across machines?</a:t>
            </a:r>
            <a:endParaRPr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140" lvl="2" marL="77724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Moving data may be very expensive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31140" lvl="2" marL="77724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Must consider network, data locality</a:t>
            </a:r>
            <a:endParaRPr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2286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</a:pPr>
            <a:r>
              <a:t/>
            </a:r>
            <a:endParaRPr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AutoNum type="arabicPeriod"/>
            </a:pPr>
            <a:r>
              <a:rPr i="0" lang="en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deal with failures?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31140" lvl="2" marL="77724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 server fails every 3 years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⇒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10K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servers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see~10 faults/day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31140" lvl="2" marL="77724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Even worse: stragglers (node not failed, but slow)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MapReduce</a:t>
            </a:r>
            <a:endParaRPr/>
          </a:p>
        </p:txBody>
      </p:sp>
      <p:sp>
        <p:nvSpPr>
          <p:cNvPr id="744" name="Google Shape;744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Smart systems engineers have done all the work</a:t>
            </a:r>
            <a:br>
              <a:rPr lang="en" sz="2400"/>
            </a:br>
            <a:r>
              <a:rPr lang="en" sz="2400"/>
              <a:t>for you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Task scheduling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Virtualization of file 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Fault tolerance (incl. data replication)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Job monitoring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“All” you need to do: implement Mapper and Reducer classes</a:t>
            </a:r>
            <a:endParaRPr sz="2400"/>
          </a:p>
        </p:txBody>
      </p:sp>
      <p:sp>
        <p:nvSpPr>
          <p:cNvPr id="745" name="Google Shape;745;p8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89"/>
          <p:cNvSpPr txBox="1"/>
          <p:nvPr/>
        </p:nvSpPr>
        <p:spPr>
          <a:xfrm>
            <a:off x="7335500" y="1622000"/>
            <a:ext cx="1473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Jeff Dean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facts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ldergebnis für jeff dean" id="747" name="Google Shape;74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525" y="209550"/>
            <a:ext cx="1877875" cy="147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hadoop" id="748" name="Google Shape;74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527" y="1987087"/>
            <a:ext cx="1877875" cy="146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00" y="-1285576"/>
            <a:ext cx="8572103" cy="642907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0"/>
          <p:cNvSpPr txBox="1"/>
          <p:nvPr>
            <p:ph type="title"/>
          </p:nvPr>
        </p:nvSpPr>
        <p:spPr>
          <a:xfrm>
            <a:off x="359925" y="41152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Applied Machine Learning Days ’19</a:t>
            </a:r>
            <a:r>
              <a:rPr lang="en" sz="4200">
                <a:solidFill>
                  <a:srgbClr val="FFFFFF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[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 sz="2000">
                <a:solidFill>
                  <a:srgbClr val="FFFFFF"/>
                </a:solidFill>
              </a:rPr>
              <a:t>]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56" name="Google Shape;756;p90"/>
          <p:cNvSpPr/>
          <p:nvPr/>
        </p:nvSpPr>
        <p:spPr>
          <a:xfrm>
            <a:off x="6402300" y="185050"/>
            <a:ext cx="1161000" cy="121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1"/>
          <p:cNvSpPr txBox="1"/>
          <p:nvPr>
            <p:ph type="title"/>
          </p:nvPr>
        </p:nvSpPr>
        <p:spPr>
          <a:xfrm>
            <a:off x="440765" y="0"/>
            <a:ext cx="82296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b="1" lang="en" sz="36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deal with failures?</a:t>
            </a:r>
            <a:endParaRPr b="1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91"/>
          <p:cNvSpPr/>
          <p:nvPr/>
        </p:nvSpPr>
        <p:spPr>
          <a:xfrm>
            <a:off x="2606085" y="1028863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91"/>
          <p:cNvSpPr/>
          <p:nvPr/>
        </p:nvSpPr>
        <p:spPr>
          <a:xfrm>
            <a:off x="2606085" y="1902344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{am: 5,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91"/>
          <p:cNvSpPr/>
          <p:nvPr/>
        </p:nvSpPr>
        <p:spPr>
          <a:xfrm>
            <a:off x="2606085" y="2743200"/>
            <a:ext cx="1030840" cy="6269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{you: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91"/>
          <p:cNvSpPr/>
          <p:nvPr/>
        </p:nvSpPr>
        <p:spPr>
          <a:xfrm>
            <a:off x="2622520" y="3429000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91"/>
          <p:cNvSpPr/>
          <p:nvPr/>
        </p:nvSpPr>
        <p:spPr>
          <a:xfrm>
            <a:off x="4674400" y="1859228"/>
            <a:ext cx="1030840" cy="73584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{4: Sam,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5: am,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91"/>
          <p:cNvSpPr/>
          <p:nvPr/>
        </p:nvSpPr>
        <p:spPr>
          <a:xfrm>
            <a:off x="4684160" y="2714731"/>
            <a:ext cx="1030840" cy="7398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{2: you,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9" name="Google Shape;769;p91"/>
          <p:cNvSpPr/>
          <p:nvPr/>
        </p:nvSpPr>
        <p:spPr>
          <a:xfrm>
            <a:off x="4657965" y="3511765"/>
            <a:ext cx="1030840" cy="74295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{1: would,… }</a:t>
            </a:r>
            <a:endParaRPr/>
          </a:p>
        </p:txBody>
      </p:sp>
      <p:grpSp>
        <p:nvGrpSpPr>
          <p:cNvPr id="770" name="Google Shape;770;p91"/>
          <p:cNvGrpSpPr/>
          <p:nvPr/>
        </p:nvGrpSpPr>
        <p:grpSpPr>
          <a:xfrm>
            <a:off x="3659099" y="1131883"/>
            <a:ext cx="1042894" cy="566996"/>
            <a:chOff x="7199406" y="3527374"/>
            <a:chExt cx="1042894" cy="755995"/>
          </a:xfrm>
        </p:grpSpPr>
        <p:sp>
          <p:nvSpPr>
            <p:cNvPr id="771" name="Google Shape;771;p91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" name="Google Shape;772;p91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773" name="Google Shape;773;p91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91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5" name="Google Shape;775;p91"/>
          <p:cNvGrpSpPr/>
          <p:nvPr/>
        </p:nvGrpSpPr>
        <p:grpSpPr>
          <a:xfrm>
            <a:off x="3656111" y="3547804"/>
            <a:ext cx="1042894" cy="566996"/>
            <a:chOff x="7199406" y="3527374"/>
            <a:chExt cx="1042894" cy="755995"/>
          </a:xfrm>
        </p:grpSpPr>
        <p:sp>
          <p:nvSpPr>
            <p:cNvPr id="776" name="Google Shape;776;p91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91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778" name="Google Shape;778;p91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91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0" name="Google Shape;780;p91"/>
          <p:cNvGrpSpPr/>
          <p:nvPr/>
        </p:nvGrpSpPr>
        <p:grpSpPr>
          <a:xfrm>
            <a:off x="3656111" y="2743200"/>
            <a:ext cx="1042894" cy="566996"/>
            <a:chOff x="7199406" y="3527374"/>
            <a:chExt cx="1042894" cy="755995"/>
          </a:xfrm>
        </p:grpSpPr>
        <p:sp>
          <p:nvSpPr>
            <p:cNvPr id="781" name="Google Shape;781;p91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91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783" name="Google Shape;783;p91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91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5" name="Google Shape;785;p91"/>
          <p:cNvGrpSpPr/>
          <p:nvPr/>
        </p:nvGrpSpPr>
        <p:grpSpPr>
          <a:xfrm>
            <a:off x="3659099" y="1996426"/>
            <a:ext cx="1042894" cy="566996"/>
            <a:chOff x="7199406" y="3527374"/>
            <a:chExt cx="1042894" cy="755995"/>
          </a:xfrm>
        </p:grpSpPr>
        <p:sp>
          <p:nvSpPr>
            <p:cNvPr id="786" name="Google Shape;786;p91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7" name="Google Shape;787;p91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788" name="Google Shape;788;p91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91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0" name="Google Shape;790;p91"/>
          <p:cNvSpPr/>
          <p:nvPr/>
        </p:nvSpPr>
        <p:spPr>
          <a:xfrm>
            <a:off x="3537740" y="1028700"/>
            <a:ext cx="1066800" cy="8001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1"/>
          <p:cNvSpPr txBox="1"/>
          <p:nvPr/>
        </p:nvSpPr>
        <p:spPr>
          <a:xfrm>
            <a:off x="593165" y="4254715"/>
            <a:ext cx="8229600" cy="878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 launch another task!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91"/>
          <p:cNvGrpSpPr/>
          <p:nvPr/>
        </p:nvGrpSpPr>
        <p:grpSpPr>
          <a:xfrm>
            <a:off x="4953000" y="1147504"/>
            <a:ext cx="1042894" cy="566996"/>
            <a:chOff x="7199406" y="3527374"/>
            <a:chExt cx="1042894" cy="755995"/>
          </a:xfrm>
        </p:grpSpPr>
        <p:sp>
          <p:nvSpPr>
            <p:cNvPr id="793" name="Google Shape;793;p91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4" name="Google Shape;794;p91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795" name="Google Shape;795;p91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91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7" name="Google Shape;797;p91"/>
          <p:cNvSpPr/>
          <p:nvPr/>
        </p:nvSpPr>
        <p:spPr>
          <a:xfrm>
            <a:off x="5995894" y="1060234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{3: do,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6: I,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/>
          <p:nvPr>
            <p:ph type="title"/>
          </p:nvPr>
        </p:nvSpPr>
        <p:spPr>
          <a:xfrm>
            <a:off x="440765" y="0"/>
            <a:ext cx="82296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b="1" lang="en" sz="36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 deal with slow tasks?</a:t>
            </a:r>
            <a:endParaRPr b="1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92"/>
          <p:cNvSpPr/>
          <p:nvPr/>
        </p:nvSpPr>
        <p:spPr>
          <a:xfrm>
            <a:off x="315418" y="1054479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{I: 6,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do: 3,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92"/>
          <p:cNvSpPr/>
          <p:nvPr/>
        </p:nvSpPr>
        <p:spPr>
          <a:xfrm>
            <a:off x="315418" y="1927959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{am: 5,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Sam: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92"/>
          <p:cNvSpPr/>
          <p:nvPr/>
        </p:nvSpPr>
        <p:spPr>
          <a:xfrm>
            <a:off x="315418" y="2768815"/>
            <a:ext cx="1030840" cy="6269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{you: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92"/>
          <p:cNvSpPr/>
          <p:nvPr/>
        </p:nvSpPr>
        <p:spPr>
          <a:xfrm>
            <a:off x="331853" y="3454615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{Would: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92"/>
          <p:cNvSpPr/>
          <p:nvPr/>
        </p:nvSpPr>
        <p:spPr>
          <a:xfrm>
            <a:off x="2383733" y="1884844"/>
            <a:ext cx="1030840" cy="73584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{4: Sam,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5: am,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92"/>
          <p:cNvSpPr/>
          <p:nvPr/>
        </p:nvSpPr>
        <p:spPr>
          <a:xfrm>
            <a:off x="2393493" y="2740346"/>
            <a:ext cx="1030840" cy="7398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{2: you,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92"/>
          <p:cNvSpPr/>
          <p:nvPr/>
        </p:nvSpPr>
        <p:spPr>
          <a:xfrm>
            <a:off x="1365444" y="3573419"/>
            <a:ext cx="4197156" cy="5669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92"/>
          <p:cNvGrpSpPr/>
          <p:nvPr/>
        </p:nvGrpSpPr>
        <p:grpSpPr>
          <a:xfrm>
            <a:off x="1481238" y="3614213"/>
            <a:ext cx="613742" cy="458366"/>
            <a:chOff x="3510528" y="1612723"/>
            <a:chExt cx="613742" cy="611154"/>
          </a:xfrm>
        </p:grpSpPr>
        <p:sp>
          <p:nvSpPr>
            <p:cNvPr id="812" name="Google Shape;812;p92"/>
            <p:cNvSpPr/>
            <p:nvPr/>
          </p:nvSpPr>
          <p:spPr>
            <a:xfrm>
              <a:off x="3510528" y="1612723"/>
              <a:ext cx="613742" cy="611154"/>
            </a:xfrm>
            <a:custGeom>
              <a:rect b="b" l="l" r="r" t="t"/>
              <a:pathLst>
                <a:path extrusionOk="0" h="120000" w="120000">
                  <a:moveTo>
                    <a:pt x="50126" y="1322"/>
                  </a:moveTo>
                  <a:cubicBezTo>
                    <a:pt x="59848" y="0"/>
                    <a:pt x="69569" y="1322"/>
                    <a:pt x="69569" y="1322"/>
                  </a:cubicBezTo>
                  <a:cubicBezTo>
                    <a:pt x="69569" y="1322"/>
                    <a:pt x="69569" y="11084"/>
                    <a:pt x="69569" y="20847"/>
                  </a:cubicBezTo>
                  <a:cubicBezTo>
                    <a:pt x="74734" y="21457"/>
                    <a:pt x="79898" y="25728"/>
                    <a:pt x="79898" y="25728"/>
                  </a:cubicBezTo>
                  <a:cubicBezTo>
                    <a:pt x="79898" y="25728"/>
                    <a:pt x="86784" y="18813"/>
                    <a:pt x="93772" y="12000"/>
                  </a:cubicBezTo>
                  <a:cubicBezTo>
                    <a:pt x="102582" y="18101"/>
                    <a:pt x="107746" y="25932"/>
                    <a:pt x="107746" y="25932"/>
                  </a:cubicBezTo>
                  <a:cubicBezTo>
                    <a:pt x="107746" y="25932"/>
                    <a:pt x="100759" y="32745"/>
                    <a:pt x="93772" y="39661"/>
                  </a:cubicBezTo>
                  <a:cubicBezTo>
                    <a:pt x="97518" y="43728"/>
                    <a:pt x="98734" y="50135"/>
                    <a:pt x="98734" y="50135"/>
                  </a:cubicBezTo>
                  <a:cubicBezTo>
                    <a:pt x="98734" y="50135"/>
                    <a:pt x="108455" y="50135"/>
                    <a:pt x="118177" y="50135"/>
                  </a:cubicBezTo>
                  <a:cubicBezTo>
                    <a:pt x="120000" y="59593"/>
                    <a:pt x="118177" y="69661"/>
                    <a:pt x="118177" y="69661"/>
                  </a:cubicBezTo>
                  <a:cubicBezTo>
                    <a:pt x="118177" y="69661"/>
                    <a:pt x="108455" y="69661"/>
                    <a:pt x="98734" y="69661"/>
                  </a:cubicBezTo>
                  <a:cubicBezTo>
                    <a:pt x="98329" y="75152"/>
                    <a:pt x="93873" y="80338"/>
                    <a:pt x="93873" y="80338"/>
                  </a:cubicBezTo>
                  <a:lnTo>
                    <a:pt x="107746" y="93966"/>
                  </a:lnTo>
                  <a:cubicBezTo>
                    <a:pt x="107746" y="93966"/>
                    <a:pt x="101772" y="101898"/>
                    <a:pt x="93873" y="107796"/>
                  </a:cubicBezTo>
                  <a:cubicBezTo>
                    <a:pt x="86987" y="100983"/>
                    <a:pt x="80101" y="94271"/>
                    <a:pt x="80101" y="94271"/>
                  </a:cubicBezTo>
                  <a:cubicBezTo>
                    <a:pt x="80101" y="94271"/>
                    <a:pt x="75341" y="98237"/>
                    <a:pt x="69569" y="98949"/>
                  </a:cubicBezTo>
                  <a:cubicBezTo>
                    <a:pt x="69569" y="108711"/>
                    <a:pt x="69569" y="118474"/>
                    <a:pt x="69569" y="118474"/>
                  </a:cubicBezTo>
                  <a:cubicBezTo>
                    <a:pt x="69569" y="118474"/>
                    <a:pt x="59848" y="120000"/>
                    <a:pt x="50126" y="118474"/>
                  </a:cubicBezTo>
                  <a:cubicBezTo>
                    <a:pt x="50126" y="118474"/>
                    <a:pt x="50126" y="108711"/>
                    <a:pt x="50126" y="98949"/>
                  </a:cubicBezTo>
                  <a:cubicBezTo>
                    <a:pt x="44658" y="98338"/>
                    <a:pt x="39493" y="94067"/>
                    <a:pt x="39493" y="94067"/>
                  </a:cubicBezTo>
                  <a:cubicBezTo>
                    <a:pt x="39493" y="94067"/>
                    <a:pt x="32607" y="100983"/>
                    <a:pt x="25721" y="108000"/>
                  </a:cubicBezTo>
                  <a:cubicBezTo>
                    <a:pt x="17924" y="102000"/>
                    <a:pt x="12050" y="94271"/>
                    <a:pt x="12050" y="94271"/>
                  </a:cubicBezTo>
                  <a:lnTo>
                    <a:pt x="26025" y="80237"/>
                  </a:lnTo>
                  <a:cubicBezTo>
                    <a:pt x="26025" y="80237"/>
                    <a:pt x="21772" y="75355"/>
                    <a:pt x="20962" y="69661"/>
                  </a:cubicBezTo>
                  <a:cubicBezTo>
                    <a:pt x="11240" y="69661"/>
                    <a:pt x="1518" y="69661"/>
                    <a:pt x="1518" y="69661"/>
                  </a:cubicBezTo>
                  <a:cubicBezTo>
                    <a:pt x="0" y="59898"/>
                    <a:pt x="1518" y="50135"/>
                    <a:pt x="1518" y="50135"/>
                  </a:cubicBezTo>
                  <a:cubicBezTo>
                    <a:pt x="1518" y="50135"/>
                    <a:pt x="11240" y="50135"/>
                    <a:pt x="20962" y="50135"/>
                  </a:cubicBezTo>
                  <a:cubicBezTo>
                    <a:pt x="21468" y="44847"/>
                    <a:pt x="25822" y="39457"/>
                    <a:pt x="25822" y="39457"/>
                  </a:cubicBezTo>
                  <a:cubicBezTo>
                    <a:pt x="25822" y="39457"/>
                    <a:pt x="18936" y="32542"/>
                    <a:pt x="12050" y="25627"/>
                  </a:cubicBezTo>
                  <a:cubicBezTo>
                    <a:pt x="18126" y="17491"/>
                    <a:pt x="25822" y="11694"/>
                    <a:pt x="25822" y="11694"/>
                  </a:cubicBezTo>
                  <a:lnTo>
                    <a:pt x="39797" y="25728"/>
                  </a:lnTo>
                  <a:cubicBezTo>
                    <a:pt x="39797" y="25728"/>
                    <a:pt x="44658" y="21355"/>
                    <a:pt x="50126" y="20847"/>
                  </a:cubicBezTo>
                  <a:cubicBezTo>
                    <a:pt x="50126" y="11084"/>
                    <a:pt x="50126" y="11084"/>
                    <a:pt x="50126" y="1322"/>
                  </a:cubicBezTo>
                  <a:close/>
                </a:path>
              </a:pathLst>
            </a:custGeom>
            <a:solidFill>
              <a:srgbClr val="A5A5A5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92"/>
            <p:cNvSpPr/>
            <p:nvPr/>
          </p:nvSpPr>
          <p:spPr>
            <a:xfrm>
              <a:off x="3766901" y="1868061"/>
              <a:ext cx="99442" cy="994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92"/>
          <p:cNvGrpSpPr/>
          <p:nvPr/>
        </p:nvGrpSpPr>
        <p:grpSpPr>
          <a:xfrm>
            <a:off x="1365444" y="2768815"/>
            <a:ext cx="1042894" cy="566996"/>
            <a:chOff x="7199406" y="3527374"/>
            <a:chExt cx="1042894" cy="755995"/>
          </a:xfrm>
        </p:grpSpPr>
        <p:sp>
          <p:nvSpPr>
            <p:cNvPr id="815" name="Google Shape;815;p92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6" name="Google Shape;816;p92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817" name="Google Shape;817;p92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92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9" name="Google Shape;819;p92"/>
          <p:cNvGrpSpPr/>
          <p:nvPr/>
        </p:nvGrpSpPr>
        <p:grpSpPr>
          <a:xfrm>
            <a:off x="1368432" y="2022041"/>
            <a:ext cx="1042894" cy="566996"/>
            <a:chOff x="7199406" y="3527374"/>
            <a:chExt cx="1042894" cy="755995"/>
          </a:xfrm>
        </p:grpSpPr>
        <p:sp>
          <p:nvSpPr>
            <p:cNvPr id="820" name="Google Shape;820;p92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1" name="Google Shape;821;p92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822" name="Google Shape;822;p92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92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4" name="Google Shape;824;p92"/>
          <p:cNvGrpSpPr/>
          <p:nvPr/>
        </p:nvGrpSpPr>
        <p:grpSpPr>
          <a:xfrm>
            <a:off x="1371600" y="1173119"/>
            <a:ext cx="1042894" cy="566996"/>
            <a:chOff x="7199406" y="3527374"/>
            <a:chExt cx="1042894" cy="755995"/>
          </a:xfrm>
        </p:grpSpPr>
        <p:sp>
          <p:nvSpPr>
            <p:cNvPr id="825" name="Google Shape;825;p92"/>
            <p:cNvSpPr/>
            <p:nvPr/>
          </p:nvSpPr>
          <p:spPr>
            <a:xfrm>
              <a:off x="7199406" y="3527374"/>
              <a:ext cx="1042894" cy="7559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6" name="Google Shape;826;p92"/>
            <p:cNvGrpSpPr/>
            <p:nvPr/>
          </p:nvGrpSpPr>
          <p:grpSpPr>
            <a:xfrm>
              <a:off x="7315200" y="3581765"/>
              <a:ext cx="613742" cy="611154"/>
              <a:chOff x="3510528" y="1612723"/>
              <a:chExt cx="613742" cy="611154"/>
            </a:xfrm>
          </p:grpSpPr>
          <p:sp>
            <p:nvSpPr>
              <p:cNvPr id="827" name="Google Shape;827;p92"/>
              <p:cNvSpPr/>
              <p:nvPr/>
            </p:nvSpPr>
            <p:spPr>
              <a:xfrm>
                <a:off x="3510528" y="1612723"/>
                <a:ext cx="613742" cy="611154"/>
              </a:xfrm>
              <a:custGeom>
                <a:rect b="b" l="l" r="r" t="t"/>
                <a:pathLst>
                  <a:path extrusionOk="0" h="120000" w="120000">
                    <a:moveTo>
                      <a:pt x="50126" y="1322"/>
                    </a:moveTo>
                    <a:cubicBezTo>
                      <a:pt x="59848" y="0"/>
                      <a:pt x="69569" y="1322"/>
                      <a:pt x="69569" y="1322"/>
                    </a:cubicBezTo>
                    <a:cubicBezTo>
                      <a:pt x="69569" y="1322"/>
                      <a:pt x="69569" y="11084"/>
                      <a:pt x="69569" y="20847"/>
                    </a:cubicBezTo>
                    <a:cubicBezTo>
                      <a:pt x="74734" y="21457"/>
                      <a:pt x="79898" y="25728"/>
                      <a:pt x="79898" y="25728"/>
                    </a:cubicBezTo>
                    <a:cubicBezTo>
                      <a:pt x="79898" y="25728"/>
                      <a:pt x="86784" y="18813"/>
                      <a:pt x="93772" y="12000"/>
                    </a:cubicBezTo>
                    <a:cubicBezTo>
                      <a:pt x="102582" y="18101"/>
                      <a:pt x="107746" y="25932"/>
                      <a:pt x="107746" y="25932"/>
                    </a:cubicBezTo>
                    <a:cubicBezTo>
                      <a:pt x="107746" y="25932"/>
                      <a:pt x="100759" y="32745"/>
                      <a:pt x="93772" y="39661"/>
                    </a:cubicBezTo>
                    <a:cubicBezTo>
                      <a:pt x="97518" y="43728"/>
                      <a:pt x="98734" y="50135"/>
                      <a:pt x="98734" y="50135"/>
                    </a:cubicBezTo>
                    <a:cubicBezTo>
                      <a:pt x="98734" y="50135"/>
                      <a:pt x="108455" y="50135"/>
                      <a:pt x="118177" y="50135"/>
                    </a:cubicBezTo>
                    <a:cubicBezTo>
                      <a:pt x="120000" y="59593"/>
                      <a:pt x="118177" y="69661"/>
                      <a:pt x="118177" y="69661"/>
                    </a:cubicBezTo>
                    <a:cubicBezTo>
                      <a:pt x="118177" y="69661"/>
                      <a:pt x="108455" y="69661"/>
                      <a:pt x="98734" y="69661"/>
                    </a:cubicBezTo>
                    <a:cubicBezTo>
                      <a:pt x="98329" y="75152"/>
                      <a:pt x="93873" y="80338"/>
                      <a:pt x="93873" y="80338"/>
                    </a:cubicBezTo>
                    <a:lnTo>
                      <a:pt x="107746" y="93966"/>
                    </a:lnTo>
                    <a:cubicBezTo>
                      <a:pt x="107746" y="93966"/>
                      <a:pt x="101772" y="101898"/>
                      <a:pt x="93873" y="107796"/>
                    </a:cubicBezTo>
                    <a:cubicBezTo>
                      <a:pt x="86987" y="100983"/>
                      <a:pt x="80101" y="94271"/>
                      <a:pt x="80101" y="94271"/>
                    </a:cubicBezTo>
                    <a:cubicBezTo>
                      <a:pt x="80101" y="94271"/>
                      <a:pt x="75341" y="98237"/>
                      <a:pt x="69569" y="98949"/>
                    </a:cubicBezTo>
                    <a:cubicBezTo>
                      <a:pt x="69569" y="108711"/>
                      <a:pt x="69569" y="118474"/>
                      <a:pt x="69569" y="118474"/>
                    </a:cubicBezTo>
                    <a:cubicBezTo>
                      <a:pt x="69569" y="118474"/>
                      <a:pt x="59848" y="120000"/>
                      <a:pt x="50126" y="118474"/>
                    </a:cubicBezTo>
                    <a:cubicBezTo>
                      <a:pt x="50126" y="118474"/>
                      <a:pt x="50126" y="108711"/>
                      <a:pt x="50126" y="98949"/>
                    </a:cubicBezTo>
                    <a:cubicBezTo>
                      <a:pt x="44658" y="98338"/>
                      <a:pt x="39493" y="94067"/>
                      <a:pt x="39493" y="94067"/>
                    </a:cubicBezTo>
                    <a:cubicBezTo>
                      <a:pt x="39493" y="94067"/>
                      <a:pt x="32607" y="100983"/>
                      <a:pt x="25721" y="108000"/>
                    </a:cubicBezTo>
                    <a:cubicBezTo>
                      <a:pt x="17924" y="102000"/>
                      <a:pt x="12050" y="94271"/>
                      <a:pt x="12050" y="94271"/>
                    </a:cubicBezTo>
                    <a:lnTo>
                      <a:pt x="26025" y="80237"/>
                    </a:lnTo>
                    <a:cubicBezTo>
                      <a:pt x="26025" y="80237"/>
                      <a:pt x="21772" y="75355"/>
                      <a:pt x="20962" y="69661"/>
                    </a:cubicBezTo>
                    <a:cubicBezTo>
                      <a:pt x="11240" y="69661"/>
                      <a:pt x="1518" y="69661"/>
                      <a:pt x="1518" y="69661"/>
                    </a:cubicBezTo>
                    <a:cubicBezTo>
                      <a:pt x="0" y="59898"/>
                      <a:pt x="1518" y="50135"/>
                      <a:pt x="1518" y="50135"/>
                    </a:cubicBezTo>
                    <a:cubicBezTo>
                      <a:pt x="1518" y="50135"/>
                      <a:pt x="11240" y="50135"/>
                      <a:pt x="20962" y="50135"/>
                    </a:cubicBezTo>
                    <a:cubicBezTo>
                      <a:pt x="21468" y="44847"/>
                      <a:pt x="25822" y="39457"/>
                      <a:pt x="25822" y="39457"/>
                    </a:cubicBezTo>
                    <a:cubicBezTo>
                      <a:pt x="25822" y="39457"/>
                      <a:pt x="18936" y="32542"/>
                      <a:pt x="12050" y="25627"/>
                    </a:cubicBezTo>
                    <a:cubicBezTo>
                      <a:pt x="18126" y="17491"/>
                      <a:pt x="25822" y="11694"/>
                      <a:pt x="25822" y="11694"/>
                    </a:cubicBezTo>
                    <a:lnTo>
                      <a:pt x="39797" y="25728"/>
                    </a:lnTo>
                    <a:cubicBezTo>
                      <a:pt x="39797" y="25728"/>
                      <a:pt x="44658" y="21355"/>
                      <a:pt x="50126" y="20847"/>
                    </a:cubicBezTo>
                    <a:cubicBezTo>
                      <a:pt x="50126" y="11084"/>
                      <a:pt x="50126" y="11084"/>
                      <a:pt x="50126" y="1322"/>
                    </a:cubicBezTo>
                    <a:close/>
                  </a:path>
                </a:pathLst>
              </a:custGeom>
              <a:solidFill>
                <a:srgbClr val="A5A5A5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92"/>
              <p:cNvSpPr/>
              <p:nvPr/>
            </p:nvSpPr>
            <p:spPr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9" name="Google Shape;829;p92"/>
          <p:cNvSpPr/>
          <p:nvPr/>
        </p:nvSpPr>
        <p:spPr>
          <a:xfrm>
            <a:off x="2414494" y="1085850"/>
            <a:ext cx="1030840" cy="76856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{3: do,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6: I,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 }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92"/>
          <p:cNvSpPr/>
          <p:nvPr/>
        </p:nvSpPr>
        <p:spPr>
          <a:xfrm>
            <a:off x="2590800" y="4274076"/>
            <a:ext cx="1752600" cy="5669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" name="Google Shape;831;p92"/>
          <p:cNvGrpSpPr/>
          <p:nvPr/>
        </p:nvGrpSpPr>
        <p:grpSpPr>
          <a:xfrm>
            <a:off x="3043858" y="4314869"/>
            <a:ext cx="613742" cy="458366"/>
            <a:chOff x="3510528" y="1612723"/>
            <a:chExt cx="613742" cy="611154"/>
          </a:xfrm>
        </p:grpSpPr>
        <p:sp>
          <p:nvSpPr>
            <p:cNvPr id="832" name="Google Shape;832;p92"/>
            <p:cNvSpPr/>
            <p:nvPr/>
          </p:nvSpPr>
          <p:spPr>
            <a:xfrm>
              <a:off x="3510528" y="1612723"/>
              <a:ext cx="613742" cy="611154"/>
            </a:xfrm>
            <a:custGeom>
              <a:rect b="b" l="l" r="r" t="t"/>
              <a:pathLst>
                <a:path extrusionOk="0" h="120000" w="120000">
                  <a:moveTo>
                    <a:pt x="50126" y="1322"/>
                  </a:moveTo>
                  <a:cubicBezTo>
                    <a:pt x="59848" y="0"/>
                    <a:pt x="69569" y="1322"/>
                    <a:pt x="69569" y="1322"/>
                  </a:cubicBezTo>
                  <a:cubicBezTo>
                    <a:pt x="69569" y="1322"/>
                    <a:pt x="69569" y="11084"/>
                    <a:pt x="69569" y="20847"/>
                  </a:cubicBezTo>
                  <a:cubicBezTo>
                    <a:pt x="74734" y="21457"/>
                    <a:pt x="79898" y="25728"/>
                    <a:pt x="79898" y="25728"/>
                  </a:cubicBezTo>
                  <a:cubicBezTo>
                    <a:pt x="79898" y="25728"/>
                    <a:pt x="86784" y="18813"/>
                    <a:pt x="93772" y="12000"/>
                  </a:cubicBezTo>
                  <a:cubicBezTo>
                    <a:pt x="102582" y="18101"/>
                    <a:pt x="107746" y="25932"/>
                    <a:pt x="107746" y="25932"/>
                  </a:cubicBezTo>
                  <a:cubicBezTo>
                    <a:pt x="107746" y="25932"/>
                    <a:pt x="100759" y="32745"/>
                    <a:pt x="93772" y="39661"/>
                  </a:cubicBezTo>
                  <a:cubicBezTo>
                    <a:pt x="97518" y="43728"/>
                    <a:pt x="98734" y="50135"/>
                    <a:pt x="98734" y="50135"/>
                  </a:cubicBezTo>
                  <a:cubicBezTo>
                    <a:pt x="98734" y="50135"/>
                    <a:pt x="108455" y="50135"/>
                    <a:pt x="118177" y="50135"/>
                  </a:cubicBezTo>
                  <a:cubicBezTo>
                    <a:pt x="120000" y="59593"/>
                    <a:pt x="118177" y="69661"/>
                    <a:pt x="118177" y="69661"/>
                  </a:cubicBezTo>
                  <a:cubicBezTo>
                    <a:pt x="118177" y="69661"/>
                    <a:pt x="108455" y="69661"/>
                    <a:pt x="98734" y="69661"/>
                  </a:cubicBezTo>
                  <a:cubicBezTo>
                    <a:pt x="98329" y="75152"/>
                    <a:pt x="93873" y="80338"/>
                    <a:pt x="93873" y="80338"/>
                  </a:cubicBezTo>
                  <a:lnTo>
                    <a:pt x="107746" y="93966"/>
                  </a:lnTo>
                  <a:cubicBezTo>
                    <a:pt x="107746" y="93966"/>
                    <a:pt x="101772" y="101898"/>
                    <a:pt x="93873" y="107796"/>
                  </a:cubicBezTo>
                  <a:cubicBezTo>
                    <a:pt x="86987" y="100983"/>
                    <a:pt x="80101" y="94271"/>
                    <a:pt x="80101" y="94271"/>
                  </a:cubicBezTo>
                  <a:cubicBezTo>
                    <a:pt x="80101" y="94271"/>
                    <a:pt x="75341" y="98237"/>
                    <a:pt x="69569" y="98949"/>
                  </a:cubicBezTo>
                  <a:cubicBezTo>
                    <a:pt x="69569" y="108711"/>
                    <a:pt x="69569" y="118474"/>
                    <a:pt x="69569" y="118474"/>
                  </a:cubicBezTo>
                  <a:cubicBezTo>
                    <a:pt x="69569" y="118474"/>
                    <a:pt x="59848" y="120000"/>
                    <a:pt x="50126" y="118474"/>
                  </a:cubicBezTo>
                  <a:cubicBezTo>
                    <a:pt x="50126" y="118474"/>
                    <a:pt x="50126" y="108711"/>
                    <a:pt x="50126" y="98949"/>
                  </a:cubicBezTo>
                  <a:cubicBezTo>
                    <a:pt x="44658" y="98338"/>
                    <a:pt x="39493" y="94067"/>
                    <a:pt x="39493" y="94067"/>
                  </a:cubicBezTo>
                  <a:cubicBezTo>
                    <a:pt x="39493" y="94067"/>
                    <a:pt x="32607" y="100983"/>
                    <a:pt x="25721" y="108000"/>
                  </a:cubicBezTo>
                  <a:cubicBezTo>
                    <a:pt x="17924" y="102000"/>
                    <a:pt x="12050" y="94271"/>
                    <a:pt x="12050" y="94271"/>
                  </a:cubicBezTo>
                  <a:lnTo>
                    <a:pt x="26025" y="80237"/>
                  </a:lnTo>
                  <a:cubicBezTo>
                    <a:pt x="26025" y="80237"/>
                    <a:pt x="21772" y="75355"/>
                    <a:pt x="20962" y="69661"/>
                  </a:cubicBezTo>
                  <a:cubicBezTo>
                    <a:pt x="11240" y="69661"/>
                    <a:pt x="1518" y="69661"/>
                    <a:pt x="1518" y="69661"/>
                  </a:cubicBezTo>
                  <a:cubicBezTo>
                    <a:pt x="0" y="59898"/>
                    <a:pt x="1518" y="50135"/>
                    <a:pt x="1518" y="50135"/>
                  </a:cubicBezTo>
                  <a:cubicBezTo>
                    <a:pt x="1518" y="50135"/>
                    <a:pt x="11240" y="50135"/>
                    <a:pt x="20962" y="50135"/>
                  </a:cubicBezTo>
                  <a:cubicBezTo>
                    <a:pt x="21468" y="44847"/>
                    <a:pt x="25822" y="39457"/>
                    <a:pt x="25822" y="39457"/>
                  </a:cubicBezTo>
                  <a:cubicBezTo>
                    <a:pt x="25822" y="39457"/>
                    <a:pt x="18936" y="32542"/>
                    <a:pt x="12050" y="25627"/>
                  </a:cubicBezTo>
                  <a:cubicBezTo>
                    <a:pt x="18126" y="17491"/>
                    <a:pt x="25822" y="11694"/>
                    <a:pt x="25822" y="11694"/>
                  </a:cubicBezTo>
                  <a:lnTo>
                    <a:pt x="39797" y="25728"/>
                  </a:lnTo>
                  <a:cubicBezTo>
                    <a:pt x="39797" y="25728"/>
                    <a:pt x="44658" y="21355"/>
                    <a:pt x="50126" y="20847"/>
                  </a:cubicBezTo>
                  <a:cubicBezTo>
                    <a:pt x="50126" y="11084"/>
                    <a:pt x="50126" y="11084"/>
                    <a:pt x="50126" y="1322"/>
                  </a:cubicBezTo>
                  <a:close/>
                </a:path>
              </a:pathLst>
            </a:custGeom>
            <a:solidFill>
              <a:srgbClr val="A5A5A5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2"/>
            <p:cNvSpPr/>
            <p:nvPr/>
          </p:nvSpPr>
          <p:spPr>
            <a:xfrm>
              <a:off x="3766901" y="1868061"/>
              <a:ext cx="99442" cy="994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92"/>
          <p:cNvSpPr/>
          <p:nvPr/>
        </p:nvSpPr>
        <p:spPr>
          <a:xfrm>
            <a:off x="4343400" y="4177191"/>
            <a:ext cx="1030840" cy="74295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{1: would,… }</a:t>
            </a:r>
            <a:endParaRPr/>
          </a:p>
        </p:txBody>
      </p:sp>
      <p:sp>
        <p:nvSpPr>
          <p:cNvPr id="835" name="Google Shape;835;p92"/>
          <p:cNvSpPr/>
          <p:nvPr/>
        </p:nvSpPr>
        <p:spPr>
          <a:xfrm>
            <a:off x="4307440" y="3473976"/>
            <a:ext cx="1066800" cy="8001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92"/>
          <p:cNvSpPr txBox="1"/>
          <p:nvPr/>
        </p:nvSpPr>
        <p:spPr>
          <a:xfrm>
            <a:off x="4155040" y="1815289"/>
            <a:ext cx="4515325" cy="1260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 launch another task!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MapReduce</a:t>
            </a:r>
            <a:endParaRPr/>
          </a:p>
        </p:txBody>
      </p:sp>
      <p:sp>
        <p:nvSpPr>
          <p:cNvPr id="842" name="Google Shape;842;p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Smart systems engineers have done all the work</a:t>
            </a:r>
            <a:br>
              <a:rPr lang="en" sz="2400"/>
            </a:br>
            <a:r>
              <a:rPr lang="en" sz="2400"/>
              <a:t>for you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Task scheduling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Virtualization of file 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Fault tolerance (incl. data replication)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Job monitoring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“All” you need to do: implement Mapper and Reducer classes</a:t>
            </a:r>
            <a:endParaRPr sz="2400"/>
          </a:p>
        </p:txBody>
      </p:sp>
      <p:sp>
        <p:nvSpPr>
          <p:cNvPr id="843" name="Google Shape;843;p9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ergebnis für jeff dean" id="844" name="Google Shape;8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525" y="209550"/>
            <a:ext cx="1877875" cy="1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3"/>
          <p:cNvSpPr txBox="1"/>
          <p:nvPr/>
        </p:nvSpPr>
        <p:spPr>
          <a:xfrm>
            <a:off x="7335500" y="1622000"/>
            <a:ext cx="1473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Jeff Dean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ldergebnis für hadoop" id="846" name="Google Shape;84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527" y="1987087"/>
            <a:ext cx="1877875" cy="1467362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3"/>
          <p:cNvSpPr/>
          <p:nvPr/>
        </p:nvSpPr>
        <p:spPr>
          <a:xfrm>
            <a:off x="947850" y="4227100"/>
            <a:ext cx="664800" cy="404400"/>
          </a:xfrm>
          <a:prstGeom prst="rect">
            <a:avLst/>
          </a:prstGeom>
          <a:noFill/>
          <a:ln cap="flat" cmpd="sng" w="762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3"/>
          <p:cNvSpPr txBox="1"/>
          <p:nvPr/>
        </p:nvSpPr>
        <p:spPr>
          <a:xfrm>
            <a:off x="1203400" y="4628225"/>
            <a:ext cx="5611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Need to break more complex jobs into sequence of MapReduce jobs</a:t>
            </a:r>
            <a:endParaRPr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7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https://go.epfl.ch/ada2023-lec13-feedback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Where is Waldo?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226" y="3454178"/>
            <a:ext cx="1174400" cy="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</a:t>
            </a:r>
            <a:r>
              <a:rPr i="0" lang="en" sz="4400" u="none" cap="none" strike="noStrike"/>
              <a:t>xample task</a:t>
            </a:r>
            <a:endParaRPr i="0" sz="4400" u="none" cap="none" strike="noStrike"/>
          </a:p>
        </p:txBody>
      </p:sp>
      <p:sp>
        <p:nvSpPr>
          <p:cNvPr id="855" name="Google Shape;855;p94"/>
          <p:cNvSpPr txBox="1"/>
          <p:nvPr>
            <p:ph idx="1" type="body"/>
          </p:nvPr>
        </p:nvSpPr>
        <p:spPr>
          <a:xfrm>
            <a:off x="457200" y="1352550"/>
            <a:ext cx="3782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i="0" lang="en" sz="2800" u="none" cap="none" strike="noStrike"/>
              <a:t>Suppose you have user </a:t>
            </a:r>
            <a:r>
              <a:rPr lang="en" sz="2800"/>
              <a:t>info</a:t>
            </a:r>
            <a:r>
              <a:rPr i="0" lang="en" sz="2800" u="none" cap="none" strike="noStrike"/>
              <a:t> in one file, website </a:t>
            </a:r>
            <a:r>
              <a:rPr lang="en" sz="2800"/>
              <a:t>logs</a:t>
            </a:r>
            <a:r>
              <a:rPr i="0" lang="en" sz="2800" u="none" cap="none" strike="noStrike"/>
              <a:t> in another, and you need to find the top 5</a:t>
            </a:r>
            <a:r>
              <a:rPr lang="en" sz="2800">
                <a:solidFill>
                  <a:schemeClr val="dk2"/>
                </a:solidFill>
              </a:rPr>
              <a:t> pages</a:t>
            </a:r>
            <a:r>
              <a:rPr i="0" lang="en" sz="2800" u="none" cap="none" strike="noStrike"/>
              <a:t> most visited by users aged 18</a:t>
            </a:r>
            <a:r>
              <a:rPr lang="en" sz="2800"/>
              <a:t>–</a:t>
            </a:r>
            <a:r>
              <a:rPr i="0" lang="en" sz="2800" u="none" cap="none" strike="noStrike"/>
              <a:t>25</a:t>
            </a:r>
            <a:endParaRPr/>
          </a:p>
        </p:txBody>
      </p:sp>
      <p:sp>
        <p:nvSpPr>
          <p:cNvPr id="856" name="Google Shape;856;p94"/>
          <p:cNvSpPr txBox="1"/>
          <p:nvPr/>
        </p:nvSpPr>
        <p:spPr>
          <a:xfrm>
            <a:off x="4670425" y="1422797"/>
            <a:ext cx="14256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Users</a:t>
            </a:r>
            <a:endParaRPr/>
          </a:p>
        </p:txBody>
      </p:sp>
      <p:sp>
        <p:nvSpPr>
          <p:cNvPr id="857" name="Google Shape;857;p94"/>
          <p:cNvSpPr txBox="1"/>
          <p:nvPr/>
        </p:nvSpPr>
        <p:spPr>
          <a:xfrm>
            <a:off x="7239000" y="1428750"/>
            <a:ext cx="14256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</a:t>
            </a:r>
            <a:r>
              <a:rPr lang="en" sz="1800">
                <a:solidFill>
                  <a:schemeClr val="dk1"/>
                </a:solidFill>
              </a:rPr>
              <a:t>Pages</a:t>
            </a:r>
            <a:endParaRPr/>
          </a:p>
        </p:txBody>
      </p:sp>
      <p:sp>
        <p:nvSpPr>
          <p:cNvPr id="858" name="Google Shape;858;p94"/>
          <p:cNvSpPr txBox="1"/>
          <p:nvPr/>
        </p:nvSpPr>
        <p:spPr>
          <a:xfrm>
            <a:off x="4648200" y="1943100"/>
            <a:ext cx="15240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by age</a:t>
            </a:r>
            <a:endParaRPr/>
          </a:p>
        </p:txBody>
      </p:sp>
      <p:sp>
        <p:nvSpPr>
          <p:cNvPr id="859" name="Google Shape;859;p94"/>
          <p:cNvSpPr txBox="1"/>
          <p:nvPr/>
        </p:nvSpPr>
        <p:spPr>
          <a:xfrm>
            <a:off x="6019800" y="2514600"/>
            <a:ext cx="16002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on name</a:t>
            </a:r>
            <a:endParaRPr/>
          </a:p>
        </p:txBody>
      </p:sp>
      <p:sp>
        <p:nvSpPr>
          <p:cNvPr id="860" name="Google Shape;860;p94"/>
          <p:cNvSpPr txBox="1"/>
          <p:nvPr/>
        </p:nvSpPr>
        <p:spPr>
          <a:xfrm>
            <a:off x="6019800" y="2971800"/>
            <a:ext cx="16002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on url</a:t>
            </a:r>
            <a:endParaRPr/>
          </a:p>
        </p:txBody>
      </p:sp>
      <p:sp>
        <p:nvSpPr>
          <p:cNvPr id="861" name="Google Shape;861;p94"/>
          <p:cNvSpPr txBox="1"/>
          <p:nvPr/>
        </p:nvSpPr>
        <p:spPr>
          <a:xfrm>
            <a:off x="6096000" y="3429000"/>
            <a:ext cx="14256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 </a:t>
            </a:r>
            <a:r>
              <a:rPr lang="en" sz="1800">
                <a:solidFill>
                  <a:schemeClr val="dk1"/>
                </a:solidFill>
              </a:rPr>
              <a:t>visits</a:t>
            </a:r>
            <a:endParaRPr/>
          </a:p>
        </p:txBody>
      </p:sp>
      <p:sp>
        <p:nvSpPr>
          <p:cNvPr id="862" name="Google Shape;862;p94"/>
          <p:cNvSpPr txBox="1"/>
          <p:nvPr/>
        </p:nvSpPr>
        <p:spPr>
          <a:xfrm>
            <a:off x="5867400" y="3886200"/>
            <a:ext cx="18288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by </a:t>
            </a:r>
            <a:r>
              <a:rPr lang="en" sz="1800">
                <a:solidFill>
                  <a:schemeClr val="dk1"/>
                </a:solidFill>
              </a:rPr>
              <a:t>visits</a:t>
            </a:r>
            <a:endParaRPr/>
          </a:p>
        </p:txBody>
      </p:sp>
      <p:sp>
        <p:nvSpPr>
          <p:cNvPr id="863" name="Google Shape;863;p94"/>
          <p:cNvSpPr txBox="1"/>
          <p:nvPr/>
        </p:nvSpPr>
        <p:spPr>
          <a:xfrm>
            <a:off x="6172200" y="4343400"/>
            <a:ext cx="1371600" cy="27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top 5</a:t>
            </a:r>
            <a:endParaRPr/>
          </a:p>
        </p:txBody>
      </p:sp>
      <p:cxnSp>
        <p:nvCxnSpPr>
          <p:cNvPr id="864" name="Google Shape;864;p94"/>
          <p:cNvCxnSpPr/>
          <p:nvPr/>
        </p:nvCxnSpPr>
        <p:spPr>
          <a:xfrm>
            <a:off x="5334000" y="17145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5" name="Google Shape;865;p94"/>
          <p:cNvCxnSpPr/>
          <p:nvPr/>
        </p:nvCxnSpPr>
        <p:spPr>
          <a:xfrm>
            <a:off x="6781800" y="28003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94"/>
          <p:cNvCxnSpPr/>
          <p:nvPr/>
        </p:nvCxnSpPr>
        <p:spPr>
          <a:xfrm>
            <a:off x="5334000" y="22288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94"/>
          <p:cNvCxnSpPr/>
          <p:nvPr/>
        </p:nvCxnSpPr>
        <p:spPr>
          <a:xfrm>
            <a:off x="5334000" y="24003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94"/>
          <p:cNvCxnSpPr/>
          <p:nvPr/>
        </p:nvCxnSpPr>
        <p:spPr>
          <a:xfrm rot="10800000">
            <a:off x="8001000" y="1714500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94"/>
          <p:cNvCxnSpPr/>
          <p:nvPr/>
        </p:nvCxnSpPr>
        <p:spPr>
          <a:xfrm>
            <a:off x="6781800" y="2400300"/>
            <a:ext cx="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94"/>
          <p:cNvCxnSpPr/>
          <p:nvPr/>
        </p:nvCxnSpPr>
        <p:spPr>
          <a:xfrm>
            <a:off x="6781800" y="32575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1" name="Google Shape;871;p94"/>
          <p:cNvCxnSpPr/>
          <p:nvPr/>
        </p:nvCxnSpPr>
        <p:spPr>
          <a:xfrm>
            <a:off x="6781800" y="37147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2" name="Google Shape;872;p94"/>
          <p:cNvCxnSpPr/>
          <p:nvPr/>
        </p:nvCxnSpPr>
        <p:spPr>
          <a:xfrm>
            <a:off x="6781800" y="41719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3" name="Google Shape;873;p94"/>
          <p:cNvSpPr txBox="1"/>
          <p:nvPr/>
        </p:nvSpPr>
        <p:spPr>
          <a:xfrm>
            <a:off x="49063" y="4914903"/>
            <a:ext cx="6586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from http://wiki.apache.org/pig-data/attachments/PigTalksPapers/attachments/ApacheConEurope09.ppt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In MapReduce</a:t>
            </a:r>
            <a:endParaRPr/>
          </a:p>
        </p:txBody>
      </p:sp>
      <p:pic>
        <p:nvPicPr>
          <p:cNvPr descr="Untitled.png" id="881" name="Google Shape;88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450" y="914400"/>
            <a:ext cx="7013100" cy="40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6"/>
          <p:cNvSpPr txBox="1"/>
          <p:nvPr>
            <p:ph idx="1" type="body"/>
          </p:nvPr>
        </p:nvSpPr>
        <p:spPr>
          <a:xfrm>
            <a:off x="457200" y="1047750"/>
            <a:ext cx="82296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high-level API for programming</a:t>
            </a:r>
            <a:br>
              <a:rPr lang="en" sz="2400"/>
            </a:br>
            <a:r>
              <a:rPr lang="en" sz="2400"/>
              <a:t>MapReduce-like jobs</a:t>
            </a:r>
            <a:endParaRPr sz="2400"/>
          </a:p>
        </p:txBody>
      </p:sp>
      <p:sp>
        <p:nvSpPr>
          <p:cNvPr id="889" name="Google Shape;889;p96"/>
          <p:cNvSpPr txBox="1"/>
          <p:nvPr/>
        </p:nvSpPr>
        <p:spPr>
          <a:xfrm>
            <a:off x="849325" y="2091925"/>
            <a:ext cx="8059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sc = SparkContext()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print “I am a regular Python program, using the pyspark lib”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sers = sc.textFile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‘users.tsv’)  </a:t>
            </a:r>
            <a:r>
              <a:rPr lang="en" sz="1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user &lt;TAB&gt; age</a:t>
            </a:r>
            <a:endParaRPr sz="1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        .map(lambda s: tuple(s.split(‘\t’)))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        .filter(lambda (user, age): age&gt;=18 and age&lt;=25)</a:t>
            </a:r>
            <a:br>
              <a:rPr lang="en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pages = sc.textFile(‘pageviews.tsv’)  </a:t>
            </a:r>
            <a:r>
              <a:rPr lang="en" sz="1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user &lt;TAB&gt; url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.map(lambda s: tuple(s.split(‘\t’)))</a:t>
            </a:r>
            <a:br>
              <a:rPr lang="en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counts = users.join(pages)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            .map(lambda (user, (age, url)): (url, 1)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            .reduceByKey(add)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            .takeOrdered(5)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96"/>
          <p:cNvSpPr txBox="1"/>
          <p:nvPr>
            <p:ph type="title"/>
          </p:nvPr>
        </p:nvSpPr>
        <p:spPr>
          <a:xfrm>
            <a:off x="-1524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Enter:        .</a:t>
            </a:r>
            <a:endParaRPr/>
          </a:p>
        </p:txBody>
      </p:sp>
      <p:sp>
        <p:nvSpPr>
          <p:cNvPr id="891" name="Google Shape;891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925" y="151475"/>
            <a:ext cx="1828800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090" y="6121"/>
            <a:ext cx="2716179" cy="2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7"/>
          <p:cNvSpPr txBox="1"/>
          <p:nvPr>
            <p:ph idx="1" type="body"/>
          </p:nvPr>
        </p:nvSpPr>
        <p:spPr>
          <a:xfrm>
            <a:off x="457200" y="1200150"/>
            <a:ext cx="8229600" cy="3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Implemented in                (go EPFL!)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Additional APIs in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Python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Java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</a:t>
            </a:r>
            <a:endParaRPr sz="2400"/>
          </a:p>
        </p:txBody>
      </p:sp>
      <p:sp>
        <p:nvSpPr>
          <p:cNvPr id="900" name="Google Shape;900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1" name="Google Shape;90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325" y="151475"/>
            <a:ext cx="1828800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574" y="306250"/>
            <a:ext cx="2669774" cy="40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801" y="1277024"/>
            <a:ext cx="997550" cy="45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9" name="Google Shape;9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463" y="2589350"/>
            <a:ext cx="4223073" cy="2319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0" name="Google Shape;910;p98"/>
          <p:cNvSpPr/>
          <p:nvPr/>
        </p:nvSpPr>
        <p:spPr>
          <a:xfrm>
            <a:off x="5297618" y="3345046"/>
            <a:ext cx="1146213" cy="348346"/>
          </a:xfrm>
          <a:custGeom>
            <a:rect b="b" l="l" r="r" t="t"/>
            <a:pathLst>
              <a:path extrusionOk="0" h="24275" w="58540">
                <a:moveTo>
                  <a:pt x="50933" y="5676"/>
                </a:moveTo>
                <a:cubicBezTo>
                  <a:pt x="35962" y="5676"/>
                  <a:pt x="20276" y="-3525"/>
                  <a:pt x="6207" y="1592"/>
                </a:cubicBezTo>
                <a:cubicBezTo>
                  <a:pt x="3781" y="2474"/>
                  <a:pt x="544" y="3898"/>
                  <a:pt x="179" y="6454"/>
                </a:cubicBezTo>
                <a:cubicBezTo>
                  <a:pt x="-366" y="10271"/>
                  <a:pt x="583" y="14999"/>
                  <a:pt x="3485" y="17538"/>
                </a:cubicBezTo>
                <a:cubicBezTo>
                  <a:pt x="11139" y="24235"/>
                  <a:pt x="23268" y="23022"/>
                  <a:pt x="33432" y="23372"/>
                </a:cubicBezTo>
                <a:cubicBezTo>
                  <a:pt x="41034" y="23634"/>
                  <a:pt x="49996" y="26046"/>
                  <a:pt x="56184" y="21622"/>
                </a:cubicBezTo>
                <a:cubicBezTo>
                  <a:pt x="60051" y="18857"/>
                  <a:pt x="58777" y="10064"/>
                  <a:pt x="54822" y="7426"/>
                </a:cubicBezTo>
                <a:cubicBezTo>
                  <a:pt x="48385" y="3133"/>
                  <a:pt x="39462" y="2404"/>
                  <a:pt x="31876" y="3926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11" name="Google Shape;911;p98"/>
          <p:cNvPicPr preferRelativeResize="0"/>
          <p:nvPr/>
        </p:nvPicPr>
        <p:blipFill rotWithShape="1">
          <a:blip r:embed="rId4">
            <a:alphaModFix/>
          </a:blip>
          <a:srcRect b="16062" l="19135" r="18105" t="18243"/>
          <a:stretch/>
        </p:blipFill>
        <p:spPr>
          <a:xfrm>
            <a:off x="3579550" y="1057800"/>
            <a:ext cx="1984900" cy="1879452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8"/>
          <p:cNvSpPr txBox="1"/>
          <p:nvPr/>
        </p:nvSpPr>
        <p:spPr>
          <a:xfrm>
            <a:off x="457200" y="154484"/>
            <a:ext cx="822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Com</a:t>
            </a:r>
            <a:r>
              <a:rPr b="1" lang="en"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mercial break</a:t>
            </a:r>
            <a:endParaRPr sz="4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Google Shape;913;p98"/>
          <p:cNvSpPr/>
          <p:nvPr/>
        </p:nvSpPr>
        <p:spPr>
          <a:xfrm rot="-1054124">
            <a:off x="5309963" y="1628293"/>
            <a:ext cx="539673" cy="16895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4" name="Google Shape;914;p98"/>
          <p:cNvSpPr/>
          <p:nvPr/>
        </p:nvSpPr>
        <p:spPr>
          <a:xfrm>
            <a:off x="3668632" y="997728"/>
            <a:ext cx="1749025" cy="702750"/>
          </a:xfrm>
          <a:custGeom>
            <a:rect b="b" l="l" r="r" t="t"/>
            <a:pathLst>
              <a:path extrusionOk="0" h="28110" w="69961">
                <a:moveTo>
                  <a:pt x="41591" y="652"/>
                </a:moveTo>
                <a:cubicBezTo>
                  <a:pt x="26397" y="-3156"/>
                  <a:pt x="-6359" y="10820"/>
                  <a:pt x="1143" y="24570"/>
                </a:cubicBezTo>
                <a:cubicBezTo>
                  <a:pt x="5910" y="33307"/>
                  <a:pt x="20983" y="22946"/>
                  <a:pt x="30895" y="22042"/>
                </a:cubicBezTo>
                <a:cubicBezTo>
                  <a:pt x="43585" y="20885"/>
                  <a:pt x="62688" y="30188"/>
                  <a:pt x="69010" y="19125"/>
                </a:cubicBezTo>
                <a:cubicBezTo>
                  <a:pt x="75183" y="8322"/>
                  <a:pt x="48588" y="1429"/>
                  <a:pt x="36146" y="142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5" name="Google Shape;915;p98"/>
          <p:cNvSpPr/>
          <p:nvPr/>
        </p:nvSpPr>
        <p:spPr>
          <a:xfrm>
            <a:off x="3992730" y="2291171"/>
            <a:ext cx="856375" cy="367975"/>
          </a:xfrm>
          <a:custGeom>
            <a:rect b="b" l="l" r="r" t="t"/>
            <a:pathLst>
              <a:path extrusionOk="0" h="14719" w="34255">
                <a:moveTo>
                  <a:pt x="21003" y="201"/>
                </a:moveTo>
                <a:cubicBezTo>
                  <a:pt x="16095" y="201"/>
                  <a:pt x="10903" y="-604"/>
                  <a:pt x="6307" y="1120"/>
                </a:cubicBezTo>
                <a:cubicBezTo>
                  <a:pt x="2520" y="2540"/>
                  <a:pt x="-1083" y="7895"/>
                  <a:pt x="337" y="11682"/>
                </a:cubicBezTo>
                <a:cubicBezTo>
                  <a:pt x="1676" y="15252"/>
                  <a:pt x="7788" y="13433"/>
                  <a:pt x="11588" y="13749"/>
                </a:cubicBezTo>
                <a:cubicBezTo>
                  <a:pt x="18817" y="14350"/>
                  <a:pt x="28528" y="16564"/>
                  <a:pt x="33173" y="10993"/>
                </a:cubicBezTo>
                <a:cubicBezTo>
                  <a:pt x="34997" y="8805"/>
                  <a:pt x="34268" y="4511"/>
                  <a:pt x="32254" y="2497"/>
                </a:cubicBezTo>
                <a:cubicBezTo>
                  <a:pt x="29175" y="-582"/>
                  <a:pt x="23749" y="201"/>
                  <a:pt x="19395" y="201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6" name="Google Shape;916;p98"/>
          <p:cNvSpPr/>
          <p:nvPr/>
        </p:nvSpPr>
        <p:spPr>
          <a:xfrm rot="2554589">
            <a:off x="3539556" y="2580974"/>
            <a:ext cx="255848" cy="9301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9"/>
          <p:cNvSpPr txBox="1"/>
          <p:nvPr>
            <p:ph idx="1" type="body"/>
          </p:nvPr>
        </p:nvSpPr>
        <p:spPr>
          <a:xfrm>
            <a:off x="457200" y="12001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programmer: looks like one single list (each element represents a “row” of a dataset)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Under the hood: oh boy…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RDDs “live in the cloud”: split over several machines, replicated, etc.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Can be processed in parallel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Can be transformed to a single, real list (if small…)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Typically read from the distributed file system (HDFS)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Can be written to the distributed file system</a:t>
            </a:r>
            <a:endParaRPr sz="2400"/>
          </a:p>
        </p:txBody>
      </p:sp>
      <p:sp>
        <p:nvSpPr>
          <p:cNvPr id="923" name="Google Shape;923;p99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RDD: resilient distributed dataset</a:t>
            </a:r>
            <a:endParaRPr/>
          </a:p>
        </p:txBody>
      </p:sp>
      <p:sp>
        <p:nvSpPr>
          <p:cNvPr id="924" name="Google Shape;9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5" name="Google Shape;92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25" y="608675"/>
            <a:ext cx="1828800" cy="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2" name="Google Shape;93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125" y="151475"/>
            <a:ext cx="1828800" cy="7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0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.</a:t>
            </a:r>
            <a:r>
              <a:rPr lang="en"/>
              <a:t>               architecture</a:t>
            </a:r>
            <a:endParaRPr/>
          </a:p>
        </p:txBody>
      </p:sp>
      <p:pic>
        <p:nvPicPr>
          <p:cNvPr descr="http://blog.cloudera.com/wp-content/uploads/2015/02/spark-tuning-f1.png" id="934" name="Google Shape;93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801325"/>
            <a:ext cx="5905500" cy="251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5" name="Google Shape;935;p100"/>
          <p:cNvCxnSpPr/>
          <p:nvPr/>
        </p:nvCxnSpPr>
        <p:spPr>
          <a:xfrm>
            <a:off x="2803125" y="1931600"/>
            <a:ext cx="691800" cy="318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36" name="Google Shape;936;p100"/>
          <p:cNvSpPr txBox="1"/>
          <p:nvPr/>
        </p:nvSpPr>
        <p:spPr>
          <a:xfrm>
            <a:off x="800575" y="1083000"/>
            <a:ext cx="26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Your Python script runs in the driver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(“ground”)</a:t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7" name="Google Shape;937;p100"/>
          <p:cNvCxnSpPr/>
          <p:nvPr/>
        </p:nvCxnSpPr>
        <p:spPr>
          <a:xfrm flipH="1">
            <a:off x="6706650" y="2784800"/>
            <a:ext cx="395100" cy="570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38" name="Google Shape;938;p100"/>
          <p:cNvSpPr txBox="1"/>
          <p:nvPr/>
        </p:nvSpPr>
        <p:spPr>
          <a:xfrm>
            <a:off x="6430225" y="1542816"/>
            <a:ext cx="26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RDD operations</a:t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are run in executors</a:t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(“cloud”)</a:t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p100"/>
          <p:cNvPicPr preferRelativeResize="0"/>
          <p:nvPr/>
        </p:nvPicPr>
        <p:blipFill rotWithShape="1">
          <a:blip r:embed="rId5">
            <a:alphaModFix/>
          </a:blip>
          <a:srcRect b="0" l="38931" r="0" t="0"/>
          <a:stretch/>
        </p:blipFill>
        <p:spPr>
          <a:xfrm>
            <a:off x="0" y="4360575"/>
            <a:ext cx="717200" cy="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1"/>
          <p:cNvSpPr txBox="1"/>
          <p:nvPr>
            <p:ph idx="1" type="body"/>
          </p:nvPr>
        </p:nvSpPr>
        <p:spPr>
          <a:xfrm>
            <a:off x="457200" y="12001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/>
              <a:t>“Transformations”</a:t>
            </a:r>
            <a:endParaRPr b="1"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Input: RDD; output: another RDD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Everything remains “in the cloud”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Example: for every entry in the input RDD, count chars</a:t>
            </a:r>
            <a:endParaRPr sz="2000"/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RDD:[‘I’, ‘am’, ‘you’] → RDD:</a:t>
            </a:r>
            <a:r>
              <a:rPr lang="en" sz="2000">
                <a:solidFill>
                  <a:schemeClr val="dk2"/>
                </a:solidFill>
              </a:rPr>
              <a:t>[1, 2, 3]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“Actions”</a:t>
            </a:r>
            <a:endParaRPr b="1"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Input: RDD; output: a value that is returned to the driver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Result is transferred “from cloud to ground”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Examples: take a sample of entries from RDD and print it on the driver’s shell; or store results to file (local or distributed)</a:t>
            </a:r>
            <a:endParaRPr sz="2000"/>
          </a:p>
        </p:txBody>
      </p:sp>
      <p:sp>
        <p:nvSpPr>
          <p:cNvPr id="946" name="Google Shape;946;p101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operations</a:t>
            </a:r>
            <a:endParaRPr/>
          </a:p>
        </p:txBody>
      </p:sp>
      <p:sp>
        <p:nvSpPr>
          <p:cNvPr id="947" name="Google Shape;947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8" name="Google Shape;94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25" y="608675"/>
            <a:ext cx="1828800" cy="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Ähnliches Foto" id="954" name="Google Shape;95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00" y="2335450"/>
            <a:ext cx="3497800" cy="27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2"/>
          <p:cNvSpPr txBox="1"/>
          <p:nvPr>
            <p:ph idx="1" type="body"/>
          </p:nvPr>
        </p:nvSpPr>
        <p:spPr>
          <a:xfrm>
            <a:off x="457200" y="80699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en" sz="2000">
                <a:solidFill>
                  <a:schemeClr val="dk2"/>
                </a:solidFill>
              </a:rPr>
              <a:t>Transformations</a:t>
            </a:r>
            <a:r>
              <a:rPr lang="en" sz="2000">
                <a:solidFill>
                  <a:schemeClr val="dk2"/>
                </a:solidFill>
              </a:rPr>
              <a:t> (i.e., RDD→RDD operations) are not executed until it’s really necessary (a.k.a. “lazy execution”)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Execution of transformations triggered by </a:t>
            </a:r>
            <a:r>
              <a:rPr b="1" lang="en" sz="2000">
                <a:solidFill>
                  <a:schemeClr val="dk2"/>
                </a:solidFill>
              </a:rPr>
              <a:t>actions</a:t>
            </a:r>
            <a:endParaRPr b="1"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Why?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If you never look at the data, there’s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no point in manipulating it…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Smarter query processing possible:</a:t>
            </a:r>
            <a:br>
              <a:rPr lang="en" sz="2000"/>
            </a:br>
            <a:r>
              <a:rPr lang="en" sz="2000"/>
              <a:t>E.g., rdd2 = rdd1.map(f1)</a:t>
            </a:r>
            <a:br>
              <a:rPr lang="en" sz="2000"/>
            </a:br>
            <a:r>
              <a:rPr lang="en" sz="2000"/>
              <a:t>         rdd3 = rdd2.filter(f2)</a:t>
            </a:r>
            <a:br>
              <a:rPr lang="en" sz="2000"/>
            </a:br>
            <a:r>
              <a:rPr lang="en" sz="2000"/>
              <a:t>Can be done in one go — no need to</a:t>
            </a:r>
            <a:br>
              <a:rPr lang="en" sz="2000"/>
            </a:br>
            <a:r>
              <a:rPr lang="en" sz="2000"/>
              <a:t>materialize rdd2</a:t>
            </a:r>
            <a:endParaRPr sz="2000"/>
          </a:p>
        </p:txBody>
      </p:sp>
      <p:sp>
        <p:nvSpPr>
          <p:cNvPr id="956" name="Google Shape;956;p10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Lazy execution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unrelated</a:t>
            </a:r>
            <a:r>
              <a:rPr lang="en" sz="1200"/>
              <a:t>]</a:t>
            </a:r>
            <a:endParaRPr sz="1200"/>
          </a:p>
        </p:txBody>
      </p:sp>
      <p:sp>
        <p:nvSpPr>
          <p:cNvPr id="957" name="Google Shape;957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3"/>
          <p:cNvSpPr txBox="1"/>
          <p:nvPr>
            <p:ph idx="1" type="body"/>
          </p:nvPr>
        </p:nvSpPr>
        <p:spPr>
          <a:xfrm>
            <a:off x="295275" y="1047750"/>
            <a:ext cx="88488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map</a:t>
            </a:r>
            <a:r>
              <a:rPr lang="en" sz="2400"/>
              <a:t>(</a:t>
            </a:r>
            <a:r>
              <a:rPr i="1" lang="en" sz="2400"/>
              <a:t>func</a:t>
            </a:r>
            <a:r>
              <a:rPr lang="en" sz="2400"/>
              <a:t>): Return a new distributed dataset formed by passing each element of the source through a function </a:t>
            </a:r>
            <a:r>
              <a:rPr i="1" lang="en" sz="2400"/>
              <a:t>func</a:t>
            </a:r>
            <a:endParaRPr i="1"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{1,2,3}.map(lambda x: x*2) → {2,4,6}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filter</a:t>
            </a:r>
            <a:r>
              <a:rPr lang="en" sz="2400"/>
              <a:t>(</a:t>
            </a:r>
            <a:r>
              <a:rPr i="1" lang="en" sz="2400"/>
              <a:t>func</a:t>
            </a:r>
            <a:r>
              <a:rPr lang="en" sz="2400"/>
              <a:t>): Return a new dataset formed by selecting those elements of the source on which </a:t>
            </a:r>
            <a:r>
              <a:rPr i="1" lang="en" sz="2400"/>
              <a:t>func</a:t>
            </a:r>
            <a:r>
              <a:rPr lang="en" sz="2400"/>
              <a:t> returns true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{1,2,3}.filter(lambda x: x &lt;= 2) → {1,2}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flatMap</a:t>
            </a:r>
            <a:r>
              <a:rPr lang="en" sz="2400"/>
              <a:t>(</a:t>
            </a:r>
            <a:r>
              <a:rPr i="1" lang="en" sz="2400"/>
              <a:t>func</a:t>
            </a:r>
            <a:r>
              <a:rPr lang="en" sz="2400"/>
              <a:t>): Similar to map, but each input item can be mapped to 0 or more output items (so </a:t>
            </a:r>
            <a:r>
              <a:rPr i="1" lang="en" sz="2400"/>
              <a:t>func</a:t>
            </a:r>
            <a:r>
              <a:rPr lang="en" sz="2400"/>
              <a:t> should return a list rather than a single item)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{1,2,3}</a:t>
            </a:r>
            <a:r>
              <a:rPr lang="en" sz="2400"/>
              <a:t>.flatMap(lambda x: [x,x*10]) → {1,10,2,20,3,30}</a:t>
            </a:r>
            <a:endParaRPr sz="2400"/>
          </a:p>
        </p:txBody>
      </p:sp>
      <p:sp>
        <p:nvSpPr>
          <p:cNvPr id="964" name="Google Shape;964;p103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transformations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965" name="Google Shape;965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 far in this class...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made one big assumption: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All data fits on a single machine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Even more, all data fits into memory on a single machine (Pandas)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Realistic assumption for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prototyping,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but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frequently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not for production code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 txBox="1"/>
          <p:nvPr>
            <p:ph idx="1" type="body"/>
          </p:nvPr>
        </p:nvSpPr>
        <p:spPr>
          <a:xfrm>
            <a:off x="457200" y="10477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sample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withReplacement?</a:t>
            </a:r>
            <a:r>
              <a:rPr lang="en" sz="2400">
                <a:solidFill>
                  <a:schemeClr val="dk2"/>
                </a:solidFill>
              </a:rPr>
              <a:t>, </a:t>
            </a:r>
            <a:r>
              <a:rPr i="1" lang="en" sz="2400">
                <a:solidFill>
                  <a:schemeClr val="dk2"/>
                </a:solidFill>
              </a:rPr>
              <a:t>fraction</a:t>
            </a:r>
            <a:r>
              <a:rPr lang="en" sz="2400">
                <a:solidFill>
                  <a:schemeClr val="dk2"/>
                </a:solidFill>
              </a:rPr>
              <a:t>, </a:t>
            </a:r>
            <a:r>
              <a:rPr i="1" lang="en" sz="2400">
                <a:solidFill>
                  <a:schemeClr val="dk2"/>
                </a:solidFill>
              </a:rPr>
              <a:t>seed</a:t>
            </a:r>
            <a:r>
              <a:rPr lang="en" sz="2400">
                <a:solidFill>
                  <a:schemeClr val="dk2"/>
                </a:solidFill>
              </a:rPr>
              <a:t>): Sample a fraction </a:t>
            </a:r>
            <a:r>
              <a:rPr i="1" lang="en" sz="2400">
                <a:solidFill>
                  <a:schemeClr val="dk2"/>
                </a:solidFill>
              </a:rPr>
              <a:t>fraction</a:t>
            </a:r>
            <a:r>
              <a:rPr lang="en" sz="2400">
                <a:solidFill>
                  <a:schemeClr val="dk2"/>
                </a:solidFill>
              </a:rPr>
              <a:t> of the data, with or without replacement, using a given random number generator </a:t>
            </a:r>
            <a:r>
              <a:rPr i="1" lang="en" sz="2400">
                <a:solidFill>
                  <a:schemeClr val="dk2"/>
                </a:solidFill>
              </a:rPr>
              <a:t>seed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union</a:t>
            </a:r>
            <a:r>
              <a:rPr lang="en" sz="2400"/>
              <a:t>(</a:t>
            </a:r>
            <a:r>
              <a:rPr i="1" lang="en" sz="2400"/>
              <a:t>otherDataset</a:t>
            </a:r>
            <a:r>
              <a:rPr lang="en" sz="2400"/>
              <a:t>): Return a new dataset that contains the union of the elements in the source dataset and the argument.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intersection</a:t>
            </a:r>
            <a:r>
              <a:rPr lang="en" sz="2400"/>
              <a:t>(</a:t>
            </a:r>
            <a:r>
              <a:rPr i="1" lang="en" sz="2400"/>
              <a:t>otherDataset</a:t>
            </a:r>
            <a:r>
              <a:rPr lang="en" sz="2400"/>
              <a:t>): …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b="1" lang="en" sz="2400"/>
              <a:t>distinct</a:t>
            </a:r>
            <a:r>
              <a:rPr lang="en" sz="2400"/>
              <a:t>(): Return a new dataset that contains the distinct elements of the source dataset.</a:t>
            </a:r>
            <a:endParaRPr sz="2400"/>
          </a:p>
        </p:txBody>
      </p:sp>
      <p:sp>
        <p:nvSpPr>
          <p:cNvPr id="972" name="Google Shape;972;p104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transformations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973" name="Google Shape;973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457200" y="1047750"/>
            <a:ext cx="82296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sample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i="1" lang="en" sz="2400">
                <a:solidFill>
                  <a:schemeClr val="dk2"/>
                </a:solidFill>
              </a:rPr>
              <a:t>withReplacement?</a:t>
            </a:r>
            <a:r>
              <a:rPr lang="en" sz="2400">
                <a:solidFill>
                  <a:schemeClr val="dk2"/>
                </a:solidFill>
              </a:rPr>
              <a:t>, </a:t>
            </a:r>
            <a:r>
              <a:rPr i="1" lang="en" sz="2400">
                <a:solidFill>
                  <a:schemeClr val="dk2"/>
                </a:solidFill>
              </a:rPr>
              <a:t>fraction</a:t>
            </a:r>
            <a:r>
              <a:rPr lang="en" sz="2400">
                <a:solidFill>
                  <a:schemeClr val="dk2"/>
                </a:solidFill>
              </a:rPr>
              <a:t>, </a:t>
            </a:r>
            <a:r>
              <a:rPr i="1" lang="en" sz="2400">
                <a:solidFill>
                  <a:schemeClr val="dk2"/>
                </a:solidFill>
              </a:rPr>
              <a:t>seed</a:t>
            </a:r>
            <a:r>
              <a:rPr lang="en" sz="2400">
                <a:solidFill>
                  <a:schemeClr val="dk2"/>
                </a:solidFill>
              </a:rPr>
              <a:t>): Sample a fraction </a:t>
            </a:r>
            <a:r>
              <a:rPr i="1" lang="en" sz="2400">
                <a:solidFill>
                  <a:schemeClr val="dk2"/>
                </a:solidFill>
              </a:rPr>
              <a:t>fraction</a:t>
            </a:r>
            <a:r>
              <a:rPr lang="en" sz="2400">
                <a:solidFill>
                  <a:schemeClr val="dk2"/>
                </a:solidFill>
              </a:rPr>
              <a:t> of the data, with or without replacement, using a given random number generator </a:t>
            </a:r>
            <a:r>
              <a:rPr i="1" lang="en" sz="2400">
                <a:solidFill>
                  <a:schemeClr val="dk2"/>
                </a:solidFill>
              </a:rPr>
              <a:t>seed</a:t>
            </a:r>
            <a:endParaRPr sz="2400"/>
          </a:p>
        </p:txBody>
      </p:sp>
      <p:sp>
        <p:nvSpPr>
          <p:cNvPr id="980" name="Google Shape;980;p105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transformations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981" name="Google Shape;98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105"/>
          <p:cNvSpPr/>
          <p:nvPr/>
        </p:nvSpPr>
        <p:spPr>
          <a:xfrm>
            <a:off x="369625" y="2517685"/>
            <a:ext cx="2512200" cy="1125000"/>
          </a:xfrm>
          <a:prstGeom prst="wedgeRectCallout">
            <a:avLst>
              <a:gd fmla="val 1724" name="adj1"/>
              <a:gd fmla="val -107658" name="adj2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</a:t>
            </a:r>
            <a:r>
              <a:rPr b="1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relative fraction,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not </a:t>
            </a:r>
            <a:r>
              <a:rPr b="1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absolute number?</a:t>
            </a:r>
            <a:endParaRPr b="1" i="1" sz="2000"/>
          </a:p>
        </p:txBody>
      </p:sp>
      <p:grpSp>
        <p:nvGrpSpPr>
          <p:cNvPr id="983" name="Google Shape;983;p105"/>
          <p:cNvGrpSpPr/>
          <p:nvPr/>
        </p:nvGrpSpPr>
        <p:grpSpPr>
          <a:xfrm>
            <a:off x="3060750" y="2535100"/>
            <a:ext cx="5891974" cy="2479786"/>
            <a:chOff x="1727494" y="3622464"/>
            <a:chExt cx="5891974" cy="2479786"/>
          </a:xfrm>
        </p:grpSpPr>
        <p:sp>
          <p:nvSpPr>
            <p:cNvPr id="984" name="Google Shape;984;p105"/>
            <p:cNvSpPr txBox="1"/>
            <p:nvPr/>
          </p:nvSpPr>
          <p:spPr>
            <a:xfrm>
              <a:off x="1727494" y="4801140"/>
              <a:ext cx="3022500" cy="13011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POLLING TIME</a:t>
              </a:r>
              <a:endParaRPr b="1" sz="23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Scan QR code or go to</a:t>
              </a:r>
              <a:br>
                <a:rPr lang="en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u="sng">
                  <a:solidFill>
                    <a:srgbClr val="0277BD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https://web.speakup.info/room/join/66626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85" name="Google Shape;985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2269" y="3622464"/>
              <a:ext cx="1334850" cy="2479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57117" y="4639875"/>
              <a:ext cx="1462350" cy="1462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6"/>
          <p:cNvSpPr txBox="1"/>
          <p:nvPr>
            <p:ph idx="1" type="body"/>
          </p:nvPr>
        </p:nvSpPr>
        <p:spPr>
          <a:xfrm>
            <a:off x="236225" y="1047750"/>
            <a:ext cx="85335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groupByKey</a:t>
            </a:r>
            <a:r>
              <a:rPr lang="en" sz="2400"/>
              <a:t>(): When called on a dataset of (K, V) pairs, returns a dataset of (K, Iterable&lt;V&gt;) pairs.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{(1,a), (2,b), (1,c)}.groupByKey() → {(1,[a,c]), (2,[b])}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reduceByKey</a:t>
            </a:r>
            <a:r>
              <a:rPr lang="en" sz="2400"/>
              <a:t>(</a:t>
            </a:r>
            <a:r>
              <a:rPr i="1" lang="en" sz="2400"/>
              <a:t>func</a:t>
            </a:r>
            <a:r>
              <a:rPr lang="en" sz="2400"/>
              <a:t>): When called on a dataset of (K, V) pairs, returns a dataset of (K, V) pairs where the values for each key are aggregated using the given reduce function </a:t>
            </a:r>
            <a:r>
              <a:rPr i="1" lang="en" sz="2400"/>
              <a:t>func</a:t>
            </a:r>
            <a:r>
              <a:rPr lang="en" sz="2400"/>
              <a:t>, which must be of type (V, V) =&gt; V.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Char char="○"/>
            </a:pPr>
            <a:r>
              <a:rPr lang="en" sz="2400"/>
              <a:t>{(1, 3.1), (2, 2.1), (1, 1.3)}.reduceByKey(lambda (x,y): x+y)</a:t>
            </a:r>
            <a:br>
              <a:rPr lang="en" sz="2400"/>
            </a:br>
            <a:r>
              <a:rPr lang="en" sz="2400"/>
              <a:t>→ {(1, 4.4), (2, 2.1)}</a:t>
            </a:r>
            <a:endParaRPr sz="2400"/>
          </a:p>
        </p:txBody>
      </p:sp>
      <p:sp>
        <p:nvSpPr>
          <p:cNvPr id="993" name="Google Shape;993;p106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transformations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994" name="Google Shape;994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7"/>
          <p:cNvSpPr txBox="1"/>
          <p:nvPr>
            <p:ph idx="1" type="body"/>
          </p:nvPr>
        </p:nvSpPr>
        <p:spPr>
          <a:xfrm>
            <a:off x="457200" y="10477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sortByKey</a:t>
            </a:r>
            <a:r>
              <a:rPr lang="en" sz="2400"/>
              <a:t>(): When called on a dataset of (K, V) pairs, returns a dataset of (K, V) pairs sorted by keys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join</a:t>
            </a:r>
            <a:r>
              <a:rPr lang="en" sz="2400"/>
              <a:t>(</a:t>
            </a:r>
            <a:r>
              <a:rPr i="1" lang="en" sz="2400"/>
              <a:t>otherDataset</a:t>
            </a:r>
            <a:r>
              <a:rPr lang="en" sz="2400"/>
              <a:t>): When called on datasets of type (K, V) and (K, W), returns a dataset of (K, (V, W)) pairs with all pairs of elements for each key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{(1,a), (2,b)}.join({(1,A), (1,X)}) → {(1, (a,A)), (1, (a,X))}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Analogous: </a:t>
            </a:r>
            <a:r>
              <a:rPr b="1" lang="en" sz="2400"/>
              <a:t>leftOuterJoin</a:t>
            </a:r>
            <a:r>
              <a:rPr lang="en" sz="2400"/>
              <a:t>,</a:t>
            </a:r>
            <a:r>
              <a:rPr b="1" lang="en" sz="2400"/>
              <a:t> rightOuterJoin</a:t>
            </a:r>
            <a:r>
              <a:rPr lang="en" sz="2400"/>
              <a:t>,</a:t>
            </a:r>
            <a:r>
              <a:rPr b="1" lang="en" sz="2400"/>
              <a:t> fullOuterJoin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 sz="2400"/>
              <a:t>(There are several other RDD transformations, and some of the above have additional arguments; cf.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tutorial</a:t>
            </a:r>
            <a:r>
              <a:rPr lang="en" sz="2400"/>
              <a:t>)</a:t>
            </a:r>
            <a:endParaRPr sz="2400"/>
          </a:p>
        </p:txBody>
      </p:sp>
      <p:sp>
        <p:nvSpPr>
          <p:cNvPr id="1001" name="Google Shape;1001;p107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transformations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1002" name="Google Shape;100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8"/>
          <p:cNvSpPr txBox="1"/>
          <p:nvPr>
            <p:ph idx="1" type="body"/>
          </p:nvPr>
        </p:nvSpPr>
        <p:spPr>
          <a:xfrm>
            <a:off x="457200" y="8191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collect</a:t>
            </a:r>
            <a:r>
              <a:rPr lang="en" sz="2400"/>
              <a:t>(): </a:t>
            </a:r>
            <a:r>
              <a:rPr lang="en" sz="2400"/>
              <a:t>Return all the elements of the dataset as an array at the driver program. This is usually useful after a filter or other operation that returns a sufficiently small subset of the data.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count</a:t>
            </a:r>
            <a:r>
              <a:rPr lang="en" sz="2400"/>
              <a:t>(): </a:t>
            </a:r>
            <a:r>
              <a:rPr lang="en" sz="2400"/>
              <a:t>Return the number of elements in the dataset.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take</a:t>
            </a:r>
            <a:r>
              <a:rPr lang="en" sz="2400"/>
              <a:t>(</a:t>
            </a:r>
            <a:r>
              <a:rPr i="1" lang="en" sz="2400"/>
              <a:t>n</a:t>
            </a:r>
            <a:r>
              <a:rPr lang="en" sz="2400"/>
              <a:t>):</a:t>
            </a:r>
            <a:r>
              <a:rPr lang="en" sz="2400"/>
              <a:t> Return an array with the “first” </a:t>
            </a:r>
            <a:r>
              <a:rPr i="1" lang="en" sz="2400"/>
              <a:t>n</a:t>
            </a:r>
            <a:r>
              <a:rPr lang="en" sz="2400"/>
              <a:t> elements of the dataset.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saveAsTextFile</a:t>
            </a:r>
            <a:r>
              <a:rPr lang="en" sz="2400"/>
              <a:t>(</a:t>
            </a:r>
            <a:r>
              <a:rPr i="1" lang="en" sz="2400"/>
              <a:t>path</a:t>
            </a:r>
            <a:r>
              <a:rPr lang="en" sz="2400"/>
              <a:t>): Write the elements of the dataset as a text file in a given directory in the local filesystem or HDFS.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(There are several other RDD actions; cf.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tutorial</a:t>
            </a:r>
            <a:r>
              <a:rPr lang="en" sz="2400">
                <a:solidFill>
                  <a:schemeClr val="dk2"/>
                </a:solidFill>
              </a:rPr>
              <a:t>)</a:t>
            </a:r>
            <a:endParaRPr sz="2400"/>
          </a:p>
        </p:txBody>
      </p:sp>
      <p:sp>
        <p:nvSpPr>
          <p:cNvPr id="1009" name="Google Shape;1009;p108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actions</a:t>
            </a:r>
            <a:r>
              <a:rPr lang="en" sz="1200"/>
              <a:t> [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full list</a:t>
            </a:r>
            <a:r>
              <a:rPr lang="en" sz="1200"/>
              <a:t>]</a:t>
            </a:r>
            <a:endParaRPr sz="1200"/>
          </a:p>
        </p:txBody>
      </p:sp>
      <p:sp>
        <p:nvSpPr>
          <p:cNvPr id="1010" name="Google Shape;1010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9"/>
          <p:cNvSpPr txBox="1"/>
          <p:nvPr>
            <p:ph idx="1" type="body"/>
          </p:nvPr>
        </p:nvSpPr>
        <p:spPr>
          <a:xfrm>
            <a:off x="457200" y="9715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200"/>
              <a:buChar char="●"/>
            </a:pPr>
            <a:r>
              <a:rPr lang="en" sz="2200">
                <a:solidFill>
                  <a:srgbClr val="CC4125"/>
                </a:solidFill>
              </a:rPr>
              <a:t>my_set = set(range(1e80))</a:t>
            </a:r>
            <a:br>
              <a:rPr lang="en" sz="2200">
                <a:solidFill>
                  <a:srgbClr val="CC4125"/>
                </a:solidFill>
              </a:rPr>
            </a:br>
            <a:r>
              <a:rPr lang="en" sz="2200">
                <a:solidFill>
                  <a:srgbClr val="CC4125"/>
                </a:solidFill>
              </a:rPr>
              <a:t>rdd2 = rdd1.filter(lambda x: x in my_set)</a:t>
            </a:r>
            <a:br>
              <a:rPr lang="en" sz="2200">
                <a:solidFill>
                  <a:srgbClr val="CC4125"/>
                </a:solidFill>
              </a:rPr>
            </a:br>
            <a:r>
              <a:rPr lang="en" sz="2200"/>
              <a:t>^ This is a bad idea: my_set needs to be shipped with every task (one task per data partition, so if rdd1 is spread over </a:t>
            </a:r>
            <a:r>
              <a:rPr i="1" lang="en" sz="2200"/>
              <a:t>N</a:t>
            </a:r>
            <a:r>
              <a:rPr lang="en" sz="2200"/>
              <a:t> partitions, the above will require copying the same object </a:t>
            </a:r>
            <a:r>
              <a:rPr i="1" lang="en" sz="2200"/>
              <a:t>N</a:t>
            </a:r>
            <a:r>
              <a:rPr lang="en" sz="2200"/>
              <a:t> times)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Better:</a:t>
            </a:r>
            <a:br>
              <a:rPr lang="en" sz="2200"/>
            </a:br>
            <a:r>
              <a:rPr lang="en" sz="2200">
                <a:solidFill>
                  <a:srgbClr val="CC4125"/>
                </a:solidFill>
              </a:rPr>
              <a:t>my_set = sc.</a:t>
            </a:r>
            <a:r>
              <a:rPr lang="en" sz="2200">
                <a:solidFill>
                  <a:srgbClr val="F1C232"/>
                </a:solidFill>
              </a:rPr>
              <a:t>broadcast</a:t>
            </a:r>
            <a:r>
              <a:rPr lang="en" sz="2200">
                <a:solidFill>
                  <a:srgbClr val="CC4125"/>
                </a:solidFill>
              </a:rPr>
              <a:t>(set(range(1e80)))</a:t>
            </a:r>
            <a:br>
              <a:rPr lang="en" sz="2200">
                <a:solidFill>
                  <a:srgbClr val="CC4125"/>
                </a:solidFill>
              </a:rPr>
            </a:br>
            <a:r>
              <a:rPr lang="en" sz="2200">
                <a:solidFill>
                  <a:srgbClr val="CC4125"/>
                </a:solidFill>
              </a:rPr>
              <a:t>rdd2 = rdd1.filter(lambda x: x in my_set.</a:t>
            </a:r>
            <a:r>
              <a:rPr lang="en" sz="2200">
                <a:solidFill>
                  <a:srgbClr val="F1C232"/>
                </a:solidFill>
              </a:rPr>
              <a:t>value</a:t>
            </a:r>
            <a:r>
              <a:rPr lang="en" sz="2200">
                <a:solidFill>
                  <a:srgbClr val="CC4125"/>
                </a:solidFill>
              </a:rPr>
              <a:t>)</a:t>
            </a:r>
            <a:br>
              <a:rPr lang="en" sz="2200">
                <a:solidFill>
                  <a:srgbClr val="CC4125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^ This way, my_set is copied to each executor only once and persists across all tasks (one per partition) on the same executor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Broadcast variables are </a:t>
            </a:r>
            <a:r>
              <a:rPr b="1" lang="en" sz="2200">
                <a:solidFill>
                  <a:schemeClr val="dk2"/>
                </a:solidFill>
              </a:rPr>
              <a:t>read-only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017" name="Google Shape;1017;p109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Broadcast variables</a:t>
            </a:r>
            <a:endParaRPr sz="1200"/>
          </a:p>
        </p:txBody>
      </p:sp>
      <p:sp>
        <p:nvSpPr>
          <p:cNvPr id="1018" name="Google Shape;1018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0"/>
          <p:cNvSpPr txBox="1"/>
          <p:nvPr>
            <p:ph idx="1" type="body"/>
          </p:nvPr>
        </p:nvSpPr>
        <p:spPr>
          <a:xfrm>
            <a:off x="457200" y="9715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●"/>
            </a:pPr>
            <a:r>
              <a:rPr lang="en" sz="2400">
                <a:solidFill>
                  <a:srgbClr val="CC4125"/>
                </a:solidFill>
              </a:rPr>
              <a:t>def f(x): return x*2</a:t>
            </a:r>
            <a:br>
              <a:rPr lang="en" sz="2400">
                <a:solidFill>
                  <a:srgbClr val="CC4125"/>
                </a:solidFill>
              </a:rPr>
            </a:br>
            <a:r>
              <a:rPr lang="en" sz="2400">
                <a:solidFill>
                  <a:srgbClr val="CC4125"/>
                </a:solidFill>
              </a:rPr>
              <a:t>rdd2 = rdd1.map(f)</a:t>
            </a:r>
            <a:br>
              <a:rPr lang="en" sz="2400">
                <a:solidFill>
                  <a:srgbClr val="CC4125"/>
                </a:solidFill>
              </a:rPr>
            </a:br>
            <a:r>
              <a:rPr lang="en" sz="2400"/>
              <a:t>^ How can we easily know how many rows there are in rdd1 (without running a costly reduce operation)?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Side effects via accumulators!</a:t>
            </a:r>
            <a:br>
              <a:rPr lang="en" sz="2400"/>
            </a:br>
            <a:r>
              <a:rPr lang="en" sz="2400">
                <a:solidFill>
                  <a:srgbClr val="CC4125"/>
                </a:solidFill>
              </a:rPr>
              <a:t>counter = sc.</a:t>
            </a:r>
            <a:r>
              <a:rPr lang="en" sz="2400">
                <a:solidFill>
                  <a:srgbClr val="F1C232"/>
                </a:solidFill>
              </a:rPr>
              <a:t>accumulator</a:t>
            </a:r>
            <a:r>
              <a:rPr lang="en" sz="2400">
                <a:solidFill>
                  <a:srgbClr val="CC4125"/>
                </a:solidFill>
              </a:rPr>
              <a:t>(0)</a:t>
            </a:r>
            <a:br>
              <a:rPr lang="en" sz="2400">
                <a:solidFill>
                  <a:srgbClr val="CC4125"/>
                </a:solidFill>
              </a:rPr>
            </a:br>
            <a:r>
              <a:rPr lang="en" sz="2400">
                <a:solidFill>
                  <a:srgbClr val="CC4125"/>
                </a:solidFill>
              </a:rPr>
              <a:t>d</a:t>
            </a:r>
            <a:r>
              <a:rPr lang="en" sz="2400">
                <a:solidFill>
                  <a:srgbClr val="CC4125"/>
                </a:solidFill>
              </a:rPr>
              <a:t>ef f(x): counter.</a:t>
            </a:r>
            <a:r>
              <a:rPr lang="en" sz="2400">
                <a:solidFill>
                  <a:srgbClr val="F1C232"/>
                </a:solidFill>
              </a:rPr>
              <a:t>add</a:t>
            </a:r>
            <a:r>
              <a:rPr lang="en" sz="2400">
                <a:solidFill>
                  <a:srgbClr val="CC4125"/>
                </a:solidFill>
              </a:rPr>
              <a:t>(1); return x*2</a:t>
            </a:r>
            <a:br>
              <a:rPr lang="en" sz="2400">
                <a:solidFill>
                  <a:srgbClr val="CC4125"/>
                </a:solidFill>
              </a:rPr>
            </a:br>
            <a:r>
              <a:rPr lang="en" sz="2400">
                <a:solidFill>
                  <a:srgbClr val="CC4125"/>
                </a:solidFill>
              </a:rPr>
              <a:t>rdd2 = rdd1.map(f)</a:t>
            </a:r>
            <a:endParaRPr sz="2400">
              <a:solidFill>
                <a:srgbClr val="CC4125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Accumulators are </a:t>
            </a:r>
            <a:r>
              <a:rPr b="1" lang="en" sz="2400"/>
              <a:t>write-only</a:t>
            </a:r>
            <a:r>
              <a:rPr lang="en" sz="2400"/>
              <a:t> (“add-only”) for executors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Only driver can read the value: </a:t>
            </a:r>
            <a:r>
              <a:rPr lang="en" sz="2400">
                <a:solidFill>
                  <a:srgbClr val="CC4125"/>
                </a:solidFill>
              </a:rPr>
              <a:t>counter.</a:t>
            </a:r>
            <a:r>
              <a:rPr lang="en" sz="2400">
                <a:solidFill>
                  <a:srgbClr val="F1C232"/>
                </a:solidFill>
              </a:rPr>
              <a:t>value</a:t>
            </a:r>
            <a:endParaRPr sz="2400">
              <a:solidFill>
                <a:srgbClr val="F1C232"/>
              </a:solidFill>
            </a:endParaRPr>
          </a:p>
        </p:txBody>
      </p:sp>
      <p:sp>
        <p:nvSpPr>
          <p:cNvPr id="1025" name="Google Shape;1025;p110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Accumulators</a:t>
            </a:r>
            <a:endParaRPr sz="1200"/>
          </a:p>
        </p:txBody>
      </p:sp>
      <p:sp>
        <p:nvSpPr>
          <p:cNvPr id="1026" name="Google Shape;1026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1"/>
          <p:cNvSpPr txBox="1"/>
          <p:nvPr>
            <p:ph idx="1" type="body"/>
          </p:nvPr>
        </p:nvSpPr>
        <p:spPr>
          <a:xfrm>
            <a:off x="457200" y="1200150"/>
            <a:ext cx="82296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rdd2 = rdd1.</a:t>
            </a:r>
            <a:r>
              <a:rPr lang="en" sz="2400">
                <a:solidFill>
                  <a:srgbClr val="CC4125"/>
                </a:solidFill>
              </a:rPr>
              <a:t>map</a:t>
            </a:r>
            <a:r>
              <a:rPr lang="en" sz="2400"/>
              <a:t>(f1)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list1 = rdd2.filter(f2).collect()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list2 = rdd2.filter(f3).collect()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rdd2 = rdd1.</a:t>
            </a:r>
            <a:r>
              <a:rPr lang="en" sz="2400">
                <a:solidFill>
                  <a:srgbClr val="CC4125"/>
                </a:solidFill>
              </a:rPr>
              <a:t>map</a:t>
            </a:r>
            <a:r>
              <a:rPr lang="en" sz="2400">
                <a:solidFill>
                  <a:schemeClr val="dk2"/>
                </a:solidFill>
              </a:rPr>
              <a:t>(f1)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rdd2.persist()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list1 = rdd2.filter(f2).collect()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list2 = rdd2.filter(f3).collect()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33" name="Google Shape;1033;p111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RDD persistence</a:t>
            </a:r>
            <a:endParaRPr sz="1200"/>
          </a:p>
        </p:txBody>
      </p:sp>
      <p:sp>
        <p:nvSpPr>
          <p:cNvPr id="1034" name="Google Shape;1034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111"/>
          <p:cNvSpPr txBox="1"/>
          <p:nvPr/>
        </p:nvSpPr>
        <p:spPr>
          <a:xfrm>
            <a:off x="4419750" y="1043675"/>
            <a:ext cx="5511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}</a:t>
            </a:r>
            <a:endParaRPr sz="9000"/>
          </a:p>
        </p:txBody>
      </p:sp>
      <p:sp>
        <p:nvSpPr>
          <p:cNvPr id="1036" name="Google Shape;1036;p111"/>
          <p:cNvSpPr txBox="1"/>
          <p:nvPr/>
        </p:nvSpPr>
        <p:spPr>
          <a:xfrm>
            <a:off x="4419750" y="2872475"/>
            <a:ext cx="5511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}</a:t>
            </a:r>
            <a:endParaRPr sz="9000"/>
          </a:p>
        </p:txBody>
      </p:sp>
      <p:sp>
        <p:nvSpPr>
          <p:cNvPr id="1037" name="Google Shape;1037;p111"/>
          <p:cNvSpPr txBox="1"/>
          <p:nvPr>
            <p:ph idx="1" type="body"/>
          </p:nvPr>
        </p:nvSpPr>
        <p:spPr>
          <a:xfrm>
            <a:off x="5152325" y="1286200"/>
            <a:ext cx="32949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rdd1.</a:t>
            </a:r>
            <a:r>
              <a:rPr lang="en" sz="2400">
                <a:solidFill>
                  <a:srgbClr val="CC4125"/>
                </a:solidFill>
              </a:rPr>
              <a:t>map</a:t>
            </a:r>
            <a:r>
              <a:rPr lang="en" sz="2400"/>
              <a:t>(f1) transformation is executed twice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2400"/>
              <a:t>Result of </a:t>
            </a:r>
            <a:r>
              <a:rPr lang="en" sz="2400">
                <a:solidFill>
                  <a:schemeClr val="dk2"/>
                </a:solidFill>
              </a:rPr>
              <a:t>rdd1.</a:t>
            </a:r>
            <a:r>
              <a:rPr lang="en" sz="2400">
                <a:solidFill>
                  <a:srgbClr val="CC4125"/>
                </a:solidFill>
              </a:rPr>
              <a:t>map</a:t>
            </a:r>
            <a:r>
              <a:rPr lang="en" sz="2400"/>
              <a:t>(f1) transformation is cached and reused (can choose between memory and disk for caching)</a:t>
            </a:r>
            <a:endParaRPr sz="2400"/>
          </a:p>
        </p:txBody>
      </p:sp>
      <p:cxnSp>
        <p:nvCxnSpPr>
          <p:cNvPr id="1038" name="Google Shape;1038;p111"/>
          <p:cNvCxnSpPr/>
          <p:nvPr/>
        </p:nvCxnSpPr>
        <p:spPr>
          <a:xfrm flipH="1" rot="10800000">
            <a:off x="511825" y="2647850"/>
            <a:ext cx="79332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2"/>
          <p:cNvSpPr txBox="1"/>
          <p:nvPr>
            <p:ph idx="1" type="body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Bridging the gap between your experience with Pandas and the need for distributed computing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RDD = list of rows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DataFrame = table with rows and typed columns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Important to understand what RDDs are and what they offer, but today most of the tasks can be accomplished with DataFrames </a:t>
            </a:r>
            <a:r>
              <a:rPr b="1" lang="en" sz="2400"/>
              <a:t>(higher level of abstraction ⇒ less code)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https://www.databricks.com/spark/getting-started-with-apache-spark/dataframes</a:t>
            </a:r>
            <a:r>
              <a:rPr lang="en" sz="2400"/>
              <a:t> </a:t>
            </a:r>
            <a:endParaRPr sz="2400"/>
          </a:p>
        </p:txBody>
      </p:sp>
      <p:sp>
        <p:nvSpPr>
          <p:cNvPr id="1045" name="Google Shape;1045;p112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Spark DataFrames</a:t>
            </a:r>
            <a:endParaRPr/>
          </a:p>
        </p:txBody>
      </p:sp>
      <p:sp>
        <p:nvSpPr>
          <p:cNvPr id="1046" name="Google Shape;1046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7" name="Google Shape;104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0925" y="608675"/>
            <a:ext cx="1828800" cy="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3"/>
          <p:cNvSpPr txBox="1"/>
          <p:nvPr>
            <p:ph idx="1" type="body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sc = SparkContext()</a:t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sqlContext = HiveContext(sc)</a:t>
            </a:r>
            <a:endParaRPr sz="2400"/>
          </a:p>
          <a:p>
            <a:pPr indent="-1397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df = sqlContext.sql("SELECT * from table1 GROUP BY id")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54" name="Google Shape;1054;p113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Spark SQL </a:t>
            </a:r>
            <a:r>
              <a:rPr lang="en" sz="2000"/>
              <a:t>[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000"/>
              <a:t>]</a:t>
            </a:r>
            <a:endParaRPr sz="2000"/>
          </a:p>
        </p:txBody>
      </p:sp>
      <p:sp>
        <p:nvSpPr>
          <p:cNvPr id="1055" name="Google Shape;1055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6" name="Google Shape;1056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0925" y="608675"/>
            <a:ext cx="1828800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wow!" id="1057" name="Google Shape;10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50" y="3119700"/>
            <a:ext cx="3742850" cy="1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9"/>
          <p:cNvSpPr txBox="1"/>
          <p:nvPr>
            <p:ph type="title"/>
          </p:nvPr>
        </p:nvSpPr>
        <p:spPr>
          <a:xfrm>
            <a:off x="446157" y="29780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ig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-d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ata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roblem</a:t>
            </a:r>
            <a:endParaRPr b="1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9"/>
          <p:cNvSpPr txBox="1"/>
          <p:nvPr>
            <p:ph idx="1" type="body"/>
          </p:nvPr>
        </p:nvSpPr>
        <p:spPr>
          <a:xfrm>
            <a:off x="424071" y="1177529"/>
            <a:ext cx="8686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is growing faster than computation speed</a:t>
            </a:r>
            <a:endParaRPr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9"/>
          <p:cNvSpPr txBox="1"/>
          <p:nvPr/>
        </p:nvSpPr>
        <p:spPr>
          <a:xfrm>
            <a:off x="424070" y="1781332"/>
            <a:ext cx="4833600" cy="2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Growing data sources</a:t>
            </a:r>
            <a:b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  (e.g, </a:t>
            </a:r>
            <a:r>
              <a:rPr i="0" lang="en" sz="24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Web, mobile, </a:t>
            </a: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r>
              <a:rPr i="0" lang="en" sz="24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2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Cheap hard-disk storage</a:t>
            </a:r>
            <a:endParaRPr sz="2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Stalling CPU speeds</a:t>
            </a:r>
            <a:endParaRPr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– RAM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bottlenecks</a:t>
            </a:r>
            <a:endParaRPr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69"/>
          <p:cNvGrpSpPr/>
          <p:nvPr/>
        </p:nvGrpSpPr>
        <p:grpSpPr>
          <a:xfrm>
            <a:off x="6053271" y="1977045"/>
            <a:ext cx="2926500" cy="3090193"/>
            <a:chOff x="5508421" y="2770313"/>
            <a:chExt cx="3440108" cy="4064974"/>
          </a:xfrm>
        </p:grpSpPr>
        <p:pic>
          <p:nvPicPr>
            <p:cNvPr descr="economist.jpg" id="356" name="Google Shape;356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6153" y="2770313"/>
              <a:ext cx="1831161" cy="239859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4461757843_7869b5d691.jpg" id="357" name="Google Shape;357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51807" y="4079601"/>
              <a:ext cx="1796722" cy="240518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58" name="Google Shape;358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8421" y="4437276"/>
              <a:ext cx="1758625" cy="239801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333333">
                  <a:alpha val="64705"/>
                </a:srgbClr>
              </a:outerShdw>
            </a:effectLst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4"/>
          <p:cNvSpPr txBox="1"/>
          <p:nvPr>
            <p:ph type="title"/>
          </p:nvPr>
        </p:nvSpPr>
        <p:spPr>
          <a:xfrm>
            <a:off x="457200" y="114301"/>
            <a:ext cx="8229600" cy="57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Machine Learning Toolkit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14"/>
          <p:cNvSpPr txBox="1"/>
          <p:nvPr>
            <p:ph idx="1" type="body"/>
          </p:nvPr>
        </p:nvSpPr>
        <p:spPr>
          <a:xfrm>
            <a:off x="457200" y="685800"/>
            <a:ext cx="8229600" cy="4240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ib: Algorithms [</a:t>
            </a:r>
            <a:r>
              <a:rPr i="0" lang="en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details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egression,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ecision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rees,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andom forests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(with L1 or L2 regularization)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Unsupervised: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Alternating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east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SVD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Topic modeling (LDA)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Optimizers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 primitives (SGD, L-BGFS)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5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egression with MLLib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15"/>
          <p:cNvSpPr txBox="1"/>
          <p:nvPr>
            <p:ph idx="1" type="body"/>
          </p:nvPr>
        </p:nvSpPr>
        <p:spPr>
          <a:xfrm>
            <a:off x="457200" y="1412175"/>
            <a:ext cx="82296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pyspark.mllib.classification \</a:t>
            </a:r>
            <a:endParaRPr sz="23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LogisticRegressionWithSGD</a:t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b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trainData = sc.textFile("...").map(</a:t>
            </a: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testData = sc.textFile("...").map(...)</a:t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LogisticRegressionWithSGD.train(trainData)</a:t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predictions</a:t>
            </a:r>
            <a: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model.predict(testData)</a:t>
            </a:r>
            <a:br>
              <a:rPr b="0" i="0" lang="en" sz="2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2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6"/>
          <p:cNvSpPr txBox="1"/>
          <p:nvPr>
            <p:ph idx="1" type="body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This lecture is not enough to teach you Spark!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 use it in practice, you’ll need to delve into further online material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" sz="2400">
                <a:solidFill>
                  <a:schemeClr val="dk2"/>
                </a:solidFill>
              </a:rPr>
              <a:t>Also: Friday’s lab session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You can’t learn it without some frustration :(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Important skill: assess whether you’d benefit from Spark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E.g., &gt;1TB: yes, you’ll need Spark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20GB: it depends… </a:t>
            </a:r>
            <a:endParaRPr sz="2400"/>
          </a:p>
        </p:txBody>
      </p:sp>
      <p:sp>
        <p:nvSpPr>
          <p:cNvPr id="1076" name="Google Shape;1076;p116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1077" name="Google Shape;1077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8" name="Google Shape;107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2718516"/>
            <a:ext cx="2590800" cy="1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7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 us feedback on this lecture here: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https://go.epfl.ch/ada2023-lec13-feedback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Where is Waldo?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4" name="Google Shape;1084;p1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5" name="Google Shape;1085;p1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8"/>
          <p:cNvSpPr txBox="1"/>
          <p:nvPr>
            <p:ph idx="1" type="body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/>
              <a:t>Develop and debug locally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>
                <a:solidFill>
                  <a:schemeClr val="dk2"/>
                </a:solidFill>
              </a:rPr>
              <a:t>Install Spark locally on your personal computer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Use a small subset of the data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When ready, launch your script on the cluster using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spark-submit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Never (never!) use the Spark shell (a.k.a. pyspark) -- it’s hereby officially forbidden</a:t>
            </a:r>
            <a:endParaRPr b="1"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Useful trench report from a dlab member: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“What I learned from processing big data with Spark”</a:t>
            </a:r>
            <a:endParaRPr sz="2400"/>
          </a:p>
        </p:txBody>
      </p:sp>
      <p:sp>
        <p:nvSpPr>
          <p:cNvPr id="1092" name="Google Shape;1092;p118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Cluster etiquette</a:t>
            </a:r>
            <a:endParaRPr/>
          </a:p>
        </p:txBody>
      </p:sp>
      <p:sp>
        <p:nvSpPr>
          <p:cNvPr id="1093" name="Google Shape;109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0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1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70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Facebook’s daily logs: 60 TB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1000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enomes project: 200 TB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eb index: </a:t>
            </a:r>
            <a:r>
              <a:rPr i="0" lang="en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100+ PB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t/>
            </a:r>
            <a:endParaRPr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Cost of 1 TB of disk: $50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Time to read 1 TB from disk: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hours (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i="0" lang="e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 MB/s)</a:t>
            </a:r>
            <a:endParaRPr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450" y="448550"/>
            <a:ext cx="2053376" cy="13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0"/>
          <p:cNvSpPr txBox="1"/>
          <p:nvPr/>
        </p:nvSpPr>
        <p:spPr>
          <a:xfrm>
            <a:off x="6546413" y="1693704"/>
            <a:ext cx="172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These numbers (anno domini 2016) are outdated (too small)!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1"/>
          <p:cNvSpPr txBox="1"/>
          <p:nvPr>
            <p:ph type="title"/>
          </p:nvPr>
        </p:nvSpPr>
        <p:spPr>
          <a:xfrm>
            <a:off x="457200" y="44854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ig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-d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ata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roblem</a:t>
            </a:r>
            <a:endParaRPr b="1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71"/>
          <p:cNvSpPr txBox="1"/>
          <p:nvPr>
            <p:ph idx="1" type="body"/>
          </p:nvPr>
        </p:nvSpPr>
        <p:spPr>
          <a:xfrm>
            <a:off x="457200" y="1463279"/>
            <a:ext cx="8229600" cy="31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s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ingle machine can no longer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store,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let alone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process,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all the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o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nly solution is to </a:t>
            </a:r>
            <a:r>
              <a:rPr b="1"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distribute</a:t>
            </a:r>
            <a:r>
              <a:rPr i="0" lang="en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over a large cluster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of machines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3F3F3F"/>
              </a:buClr>
              <a:buFont typeface="Open Sans"/>
              <a:buNone/>
            </a:pPr>
            <a:r>
              <a:t/>
            </a:r>
            <a:endParaRPr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2"/>
          <p:cNvSpPr txBox="1"/>
          <p:nvPr>
            <p:ph idx="1" type="body"/>
          </p:nvPr>
        </p:nvSpPr>
        <p:spPr>
          <a:xfrm>
            <a:off x="457200" y="961988"/>
            <a:ext cx="822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course, “it depends”</a:t>
            </a:r>
            <a:r>
              <a:rPr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but for many applications the answer is: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much as you can get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 about people (text,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eb, social media) tends to follow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heavy-tailed distributions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(e.g., power laws)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Example: Web search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72"/>
          <p:cNvSpPr txBox="1"/>
          <p:nvPr>
            <p:ph type="title"/>
          </p:nvPr>
        </p:nvSpPr>
        <p:spPr>
          <a:xfrm>
            <a:off x="457200" y="205978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uch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should you get</a:t>
            </a:r>
            <a:r>
              <a:rPr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72"/>
          <p:cNvPicPr preferRelativeResize="0"/>
          <p:nvPr/>
        </p:nvPicPr>
        <p:blipFill rotWithShape="1">
          <a:blip r:embed="rId3">
            <a:alphaModFix/>
          </a:blip>
          <a:srcRect b="7192" l="6314" r="0" t="0"/>
          <a:stretch/>
        </p:blipFill>
        <p:spPr>
          <a:xfrm>
            <a:off x="5858150" y="2804475"/>
            <a:ext cx="3159324" cy="21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2"/>
          <p:cNvSpPr/>
          <p:nvPr/>
        </p:nvSpPr>
        <p:spPr>
          <a:xfrm>
            <a:off x="6289725" y="2954648"/>
            <a:ext cx="402900" cy="399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72"/>
          <p:cNvCxnSpPr>
            <a:stCxn id="380" idx="6"/>
          </p:cNvCxnSpPr>
          <p:nvPr/>
        </p:nvCxnSpPr>
        <p:spPr>
          <a:xfrm>
            <a:off x="6692625" y="3154598"/>
            <a:ext cx="623400" cy="116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72"/>
          <p:cNvSpPr txBox="1"/>
          <p:nvPr/>
        </p:nvSpPr>
        <p:spPr>
          <a:xfrm>
            <a:off x="7315921" y="3067734"/>
            <a:ext cx="198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</a:t>
            </a: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queries</a:t>
            </a:r>
            <a:r>
              <a:rPr i="0" lang="en" sz="1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occur</a:t>
            </a:r>
            <a:br>
              <a:rPr i="0" lang="en" sz="1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" sz="1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only once or twice</a:t>
            </a:r>
            <a:endParaRPr i="0" sz="1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72"/>
          <p:cNvSpPr txBox="1"/>
          <p:nvPr/>
        </p:nvSpPr>
        <p:spPr>
          <a:xfrm>
            <a:off x="2197650" y="4277525"/>
            <a:ext cx="2994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59% of all Web search queries are unique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17% of all queries are made only twice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8% are made three times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72"/>
          <p:cNvSpPr txBox="1"/>
          <p:nvPr/>
        </p:nvSpPr>
        <p:spPr>
          <a:xfrm rot="-5400000">
            <a:off x="4673661" y="3772225"/>
            <a:ext cx="2181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Number of unique queries of freq </a:t>
            </a: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x</a:t>
            </a:r>
            <a:endParaRPr i="1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72"/>
          <p:cNvSpPr txBox="1"/>
          <p:nvPr/>
        </p:nvSpPr>
        <p:spPr>
          <a:xfrm>
            <a:off x="5943052" y="4915698"/>
            <a:ext cx="3208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: search-query frequency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72"/>
          <p:cNvCxnSpPr/>
          <p:nvPr/>
        </p:nvCxnSpPr>
        <p:spPr>
          <a:xfrm flipH="1" rot="10800000">
            <a:off x="3346725" y="3500200"/>
            <a:ext cx="2121600" cy="1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3"/>
          <p:cNvSpPr txBox="1"/>
          <p:nvPr>
            <p:ph type="title"/>
          </p:nvPr>
        </p:nvSpPr>
        <p:spPr>
          <a:xfrm>
            <a:off x="457200" y="205978"/>
            <a:ext cx="8229600" cy="6512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for 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 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73"/>
          <p:cNvSpPr txBox="1"/>
          <p:nvPr>
            <p:ph idx="1" type="body"/>
          </p:nvPr>
        </p:nvSpPr>
        <p:spPr>
          <a:xfrm>
            <a:off x="228600" y="895350"/>
            <a:ext cx="53967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.k.a. commodity) 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Not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plated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.k.a. custom)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low-end servers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Easy to add capacity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Cheaper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 CPU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and per </a:t>
            </a: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omplexity in software: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Fault tolerance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Virtualization (e.g., distributed file systems)</a:t>
            </a:r>
            <a:endParaRPr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225" y="489713"/>
            <a:ext cx="3447900" cy="42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3"/>
          <p:cNvSpPr txBox="1"/>
          <p:nvPr/>
        </p:nvSpPr>
        <p:spPr>
          <a:xfrm>
            <a:off x="5625275" y="4796000"/>
            <a:ext cx="3447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Google Corkboard server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i="0" lang="e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Steve Jurvetson/Flickr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